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24"/>
  </p:notesMasterIdLst>
  <p:sldIdLst>
    <p:sldId id="256" r:id="rId2"/>
    <p:sldId id="257" r:id="rId3"/>
    <p:sldId id="279" r:id="rId4"/>
    <p:sldId id="280" r:id="rId5"/>
    <p:sldId id="281" r:id="rId6"/>
    <p:sldId id="282" r:id="rId7"/>
    <p:sldId id="283" r:id="rId8"/>
    <p:sldId id="284" r:id="rId9"/>
    <p:sldId id="285" r:id="rId10"/>
    <p:sldId id="287" r:id="rId11"/>
    <p:sldId id="286" r:id="rId12"/>
    <p:sldId id="290" r:id="rId13"/>
    <p:sldId id="288" r:id="rId14"/>
    <p:sldId id="289" r:id="rId15"/>
    <p:sldId id="291" r:id="rId16"/>
    <p:sldId id="292" r:id="rId17"/>
    <p:sldId id="293" r:id="rId18"/>
    <p:sldId id="296" r:id="rId19"/>
    <p:sldId id="295" r:id="rId20"/>
    <p:sldId id="294" r:id="rId21"/>
    <p:sldId id="277" r:id="rId22"/>
    <p:sldId id="278" r:id="rId23"/>
  </p:sldIdLst>
  <p:sldSz cx="12192000" cy="6858000"/>
  <p:notesSz cx="6858000" cy="9144000"/>
  <p:embeddedFontLst>
    <p:embeddedFont>
      <p:font typeface="Lato" panose="020F0502020204030203"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920"/>
    <p:restoredTop sz="96327"/>
  </p:normalViewPr>
  <p:slideViewPr>
    <p:cSldViewPr snapToGrid="0">
      <p:cViewPr varScale="1">
        <p:scale>
          <a:sx n="110" d="100"/>
          <a:sy n="110" d="100"/>
        </p:scale>
        <p:origin x="200" y="464"/>
      </p:cViewPr>
      <p:guideLst>
        <p:guide orient="horz" pos="2160"/>
        <p:guide pos="3840"/>
      </p:guideLst>
    </p:cSldViewPr>
  </p:slideViewPr>
  <p:outlineViewPr>
    <p:cViewPr>
      <p:scale>
        <a:sx n="33" d="100"/>
        <a:sy n="33" d="100"/>
      </p:scale>
      <p:origin x="0" y="-427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cc27f1ebe8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Abstract: This seminar explores the evolution of the Collaborative OPen Omics (COPO) project as an open-source metadata broker in biodiversity research. With its capability to broker different data seamlessly, COPO has revolutionised the way by which researchers collaborate and share information. An integral part of COPO's development involves standardising as well as enriching metadata and enabling the integration of diverse datasets for publication to the European Nucleotide Archive (ENA) which facilitates public dissemination. Additionally, COPO's user-friendly API empowers users to query sample data efficiently, further enhancing accessibility and interoperability in biodiversity studies. Through its continuous evolution, COPO continues to drive innovation and collaboration in the field of bioscience research.</a:t>
            </a:r>
            <a:endParaRPr/>
          </a:p>
        </p:txBody>
      </p:sp>
      <p:sp>
        <p:nvSpPr>
          <p:cNvPr id="486" name="Google Shape;486;g2cc27f1ebe8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3347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0649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6522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880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033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6983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4514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cddda3c0b3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g2cddda3c0b3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cc27f1ebe8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g2cc27f1ebe8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100">
                <a:latin typeface="Roboto"/>
                <a:ea typeface="Roboto"/>
                <a:cs typeface="Roboto"/>
                <a:sym typeface="Roboto"/>
              </a:rPr>
              <a:t>BBSRC - Biotechnology and Biological Sciences Research Council</a:t>
            </a:r>
            <a:endParaRPr sz="1100">
              <a:latin typeface="Roboto"/>
              <a:ea typeface="Roboto"/>
              <a:cs typeface="Roboto"/>
              <a:sym typeface="Roboto"/>
            </a:endParaRPr>
          </a:p>
          <a:p>
            <a:pPr marL="0" lvl="0" indent="0" algn="l" rtl="0">
              <a:spcBef>
                <a:spcPts val="0"/>
              </a:spcBef>
              <a:spcAft>
                <a:spcPts val="0"/>
              </a:spcAft>
              <a:buNone/>
            </a:pPr>
            <a:r>
              <a:rPr lang="en-GB" sz="1100">
                <a:latin typeface="Roboto"/>
                <a:ea typeface="Roboto"/>
                <a:cs typeface="Roboto"/>
                <a:sym typeface="Roboto"/>
              </a:rPr>
              <a:t>CELLGEN - Cellular Genomics</a:t>
            </a:r>
            <a:endParaRPr sz="1100">
              <a:latin typeface="Roboto"/>
              <a:ea typeface="Roboto"/>
              <a:cs typeface="Roboto"/>
              <a:sym typeface="Roboto"/>
            </a:endParaRPr>
          </a:p>
          <a:p>
            <a:pPr marL="0" lvl="0" indent="0" algn="l" rtl="0">
              <a:spcBef>
                <a:spcPts val="0"/>
              </a:spcBef>
              <a:spcAft>
                <a:spcPts val="0"/>
              </a:spcAft>
              <a:buClr>
                <a:schemeClr val="dk1"/>
              </a:buClr>
              <a:buFont typeface="Arial"/>
              <a:buNone/>
            </a:pPr>
            <a:r>
              <a:rPr lang="en-GB" sz="1100">
                <a:latin typeface="Roboto"/>
                <a:ea typeface="Roboto"/>
                <a:cs typeface="Roboto"/>
                <a:sym typeface="Roboto"/>
              </a:rPr>
              <a:t>DECODE - Decoding Biodiversity</a:t>
            </a:r>
            <a:endParaRPr sz="1100">
              <a:latin typeface="Roboto"/>
              <a:ea typeface="Roboto"/>
              <a:cs typeface="Roboto"/>
              <a:sym typeface="Roboto"/>
            </a:endParaRPr>
          </a:p>
          <a:p>
            <a:pPr marL="0" lvl="0" indent="0" algn="l" rtl="0">
              <a:spcBef>
                <a:spcPts val="0"/>
              </a:spcBef>
              <a:spcAft>
                <a:spcPts val="0"/>
              </a:spcAft>
              <a:buClr>
                <a:schemeClr val="dk1"/>
              </a:buClr>
              <a:buFont typeface="Arial"/>
              <a:buNone/>
            </a:pPr>
            <a:r>
              <a:rPr lang="en-GB" sz="1100">
                <a:latin typeface="Roboto"/>
                <a:ea typeface="Roboto"/>
                <a:cs typeface="Roboto"/>
                <a:sym typeface="Roboto"/>
              </a:rPr>
              <a:t>____________________________</a:t>
            </a:r>
            <a:endParaRPr sz="1100">
              <a:latin typeface="Roboto"/>
              <a:ea typeface="Roboto"/>
              <a:cs typeface="Roboto"/>
              <a:sym typeface="Roboto"/>
            </a:endParaRPr>
          </a:p>
          <a:p>
            <a:pPr marL="0" lvl="0" indent="0" algn="l" rtl="0">
              <a:spcBef>
                <a:spcPts val="0"/>
              </a:spcBef>
              <a:spcAft>
                <a:spcPts val="0"/>
              </a:spcAft>
              <a:buNone/>
            </a:pPr>
            <a:r>
              <a:rPr lang="en-GB" sz="1100">
                <a:latin typeface="Roboto"/>
                <a:ea typeface="Roboto"/>
                <a:cs typeface="Roboto"/>
                <a:sym typeface="Roboto"/>
              </a:rPr>
              <a:t>Seanna McTaggart - Programme Manager for the Darwin Tree of Life project</a:t>
            </a:r>
            <a:endParaRPr sz="1100">
              <a:latin typeface="Roboto"/>
              <a:ea typeface="Roboto"/>
              <a:cs typeface="Roboto"/>
              <a:sym typeface="Roboto"/>
            </a:endParaRPr>
          </a:p>
        </p:txBody>
      </p:sp>
      <p:sp>
        <p:nvSpPr>
          <p:cNvPr id="763" name="Google Shape;763;g2cc27f1ebe8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cc27f1ebe8_0_20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2cc27f1ebe8_0_20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2730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6451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2479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7432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110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9178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5665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xml"/><Relationship Id="rId5" Type="http://schemas.openxmlformats.org/officeDocument/2006/relationships/image" Target="../media/image49.png"/><Relationship Id="rId4" Type="http://schemas.openxmlformats.org/officeDocument/2006/relationships/image" Target="../media/image4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jp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4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 Id="rId4" Type="http://schemas.openxmlformats.org/officeDocument/2006/relationships/image" Target="../media/image5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jpg"/><Relationship Id="rId1" Type="http://schemas.openxmlformats.org/officeDocument/2006/relationships/slideMaster" Target="../slideMasters/slideMaster1.xml"/><Relationship Id="rId5" Type="http://schemas.openxmlformats.org/officeDocument/2006/relationships/image" Target="../media/image56.png"/><Relationship Id="rId4" Type="http://schemas.openxmlformats.org/officeDocument/2006/relationships/image" Target="../media/image4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 Id="rId4" Type="http://schemas.openxmlformats.org/officeDocument/2006/relationships/image" Target="../media/image5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8.png"/><Relationship Id="rId1" Type="http://schemas.openxmlformats.org/officeDocument/2006/relationships/slideMaster" Target="../slideMasters/slideMaster1.xml"/><Relationship Id="rId5" Type="http://schemas.openxmlformats.org/officeDocument/2006/relationships/image" Target="../media/image59.png"/><Relationship Id="rId4" Type="http://schemas.openxmlformats.org/officeDocument/2006/relationships/image" Target="../media/image4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 Id="rId4" Type="http://schemas.openxmlformats.org/officeDocument/2006/relationships/image" Target="../media/image6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1.jpg"/><Relationship Id="rId1" Type="http://schemas.openxmlformats.org/officeDocument/2006/relationships/slideMaster" Target="../slideMasters/slideMaster1.xml"/><Relationship Id="rId5" Type="http://schemas.openxmlformats.org/officeDocument/2006/relationships/image" Target="../media/image62.png"/><Relationship Id="rId4" Type="http://schemas.openxmlformats.org/officeDocument/2006/relationships/image" Target="../media/image4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Master" Target="../slideMasters/slideMaster1.xml"/><Relationship Id="rId4" Type="http://schemas.openxmlformats.org/officeDocument/2006/relationships/image" Target="../media/image6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4.jpg"/><Relationship Id="rId1" Type="http://schemas.openxmlformats.org/officeDocument/2006/relationships/slideMaster" Target="../slideMasters/slideMaster1.xml"/><Relationship Id="rId5" Type="http://schemas.openxmlformats.org/officeDocument/2006/relationships/image" Target="../media/image66.png"/><Relationship Id="rId4" Type="http://schemas.openxmlformats.org/officeDocument/2006/relationships/image" Target="../media/image65.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67.jpg"/><Relationship Id="rId1" Type="http://schemas.openxmlformats.org/officeDocument/2006/relationships/slideMaster" Target="../slideMasters/slideMaster1.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Master" Target="../slideMasters/slideMaster1.xml"/><Relationship Id="rId5" Type="http://schemas.openxmlformats.org/officeDocument/2006/relationships/image" Target="../media/image71.png"/><Relationship Id="rId4" Type="http://schemas.openxmlformats.org/officeDocument/2006/relationships/image" Target="../media/image6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2.jpg"/><Relationship Id="rId1" Type="http://schemas.openxmlformats.org/officeDocument/2006/relationships/slideMaster" Target="../slideMasters/slideMaster1.xml"/><Relationship Id="rId5" Type="http://schemas.openxmlformats.org/officeDocument/2006/relationships/image" Target="../media/image66.png"/><Relationship Id="rId4" Type="http://schemas.openxmlformats.org/officeDocument/2006/relationships/image" Target="../media/image7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8.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9.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0.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1.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2.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3.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1.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2.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4.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9.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jp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Slide with intro paragraph">
  <p:cSld name="Content Slide with intro paragraph">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541173" y="188640"/>
            <a:ext cx="11137237" cy="11430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C61F16"/>
              </a:buClr>
              <a:buSzPts val="2800"/>
              <a:buFont typeface="Arial"/>
              <a:buNone/>
              <a:defRPr sz="2800" b="0" i="0" u="none" strike="noStrike" cap="none">
                <a:solidFill>
                  <a:srgbClr val="C61F1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body" idx="1"/>
          </p:nvPr>
        </p:nvSpPr>
        <p:spPr>
          <a:xfrm>
            <a:off x="527383" y="2627784"/>
            <a:ext cx="11137237" cy="3168352"/>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360"/>
              </a:spcBef>
              <a:spcAft>
                <a:spcPts val="0"/>
              </a:spcAft>
              <a:buClr>
                <a:srgbClr val="C61F16"/>
              </a:buClr>
              <a:buSzPts val="1800"/>
              <a:buFont typeface="Arial"/>
              <a:buChar char="•"/>
              <a:defRPr sz="1800" b="0" i="0" u="none" strike="noStrike" cap="none">
                <a:solidFill>
                  <a:srgbClr val="4E515A"/>
                </a:solidFill>
                <a:latin typeface="Roboto"/>
                <a:ea typeface="Roboto"/>
                <a:cs typeface="Roboto"/>
                <a:sym typeface="Roboto"/>
              </a:defRPr>
            </a:lvl1pPr>
            <a:lvl2pPr marL="914400" marR="0" lvl="1" indent="-330200" algn="l" rtl="0">
              <a:spcBef>
                <a:spcPts val="320"/>
              </a:spcBef>
              <a:spcAft>
                <a:spcPts val="0"/>
              </a:spcAft>
              <a:buClr>
                <a:srgbClr val="C61F16"/>
              </a:buClr>
              <a:buSzPts val="1600"/>
              <a:buFont typeface="Arial"/>
              <a:buChar char="–"/>
              <a:defRPr sz="1600" b="0" i="0" u="none" strike="noStrike" cap="none">
                <a:solidFill>
                  <a:srgbClr val="4E515A"/>
                </a:solidFill>
                <a:latin typeface="Roboto"/>
                <a:ea typeface="Roboto"/>
                <a:cs typeface="Roboto"/>
                <a:sym typeface="Roboto"/>
              </a:defRPr>
            </a:lvl2pPr>
            <a:lvl3pPr marL="1371600" marR="0" lvl="2" indent="-381000" algn="l" rtl="0">
              <a:spcBef>
                <a:spcPts val="480"/>
              </a:spcBef>
              <a:spcAft>
                <a:spcPts val="0"/>
              </a:spcAft>
              <a:buClr>
                <a:srgbClr val="4E515A"/>
              </a:buClr>
              <a:buSzPts val="2400"/>
              <a:buFont typeface="Arial"/>
              <a:buChar char="•"/>
              <a:defRPr sz="2400" b="0" i="0" u="none" strike="noStrike" cap="none">
                <a:solidFill>
                  <a:srgbClr val="4E515A"/>
                </a:solidFill>
                <a:latin typeface="Calibri"/>
                <a:ea typeface="Calibri"/>
                <a:cs typeface="Calibri"/>
                <a:sym typeface="Calibri"/>
              </a:defRPr>
            </a:lvl3pPr>
            <a:lvl4pPr marL="1828800" marR="0" lvl="3" indent="-355600" algn="l" rtl="0">
              <a:spcBef>
                <a:spcPts val="400"/>
              </a:spcBef>
              <a:spcAft>
                <a:spcPts val="0"/>
              </a:spcAft>
              <a:buClr>
                <a:srgbClr val="4E515A"/>
              </a:buClr>
              <a:buSzPts val="2000"/>
              <a:buFont typeface="Arial"/>
              <a:buChar char="–"/>
              <a:defRPr sz="2000" b="0" i="0" u="none" strike="noStrike" cap="none">
                <a:solidFill>
                  <a:srgbClr val="4E515A"/>
                </a:solidFill>
                <a:latin typeface="Calibri"/>
                <a:ea typeface="Calibri"/>
                <a:cs typeface="Calibri"/>
                <a:sym typeface="Calibri"/>
              </a:defRPr>
            </a:lvl4pPr>
            <a:lvl5pPr marL="2286000" marR="0" lvl="4" indent="-355600" algn="l" rtl="0">
              <a:spcBef>
                <a:spcPts val="400"/>
              </a:spcBef>
              <a:spcAft>
                <a:spcPts val="0"/>
              </a:spcAft>
              <a:buClr>
                <a:srgbClr val="4E515A"/>
              </a:buClr>
              <a:buSzPts val="2000"/>
              <a:buFont typeface="Arial"/>
              <a:buChar char="»"/>
              <a:defRPr sz="2000" b="0" i="0" u="none" strike="noStrike" cap="none">
                <a:solidFill>
                  <a:srgbClr val="4E515A"/>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body" idx="2"/>
          </p:nvPr>
        </p:nvSpPr>
        <p:spPr>
          <a:xfrm>
            <a:off x="527383" y="1475656"/>
            <a:ext cx="11137237" cy="108012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80"/>
              </a:spcBef>
              <a:spcAft>
                <a:spcPts val="0"/>
              </a:spcAft>
              <a:buClr>
                <a:srgbClr val="FF0000"/>
              </a:buClr>
              <a:buSzPts val="2400"/>
              <a:buFont typeface="Arial"/>
              <a:buNone/>
              <a:defRPr sz="2400" b="0" i="0" u="none" strike="noStrike" cap="none">
                <a:solidFill>
                  <a:srgbClr val="4E515A"/>
                </a:solidFill>
                <a:latin typeface="Roboto"/>
                <a:ea typeface="Roboto"/>
                <a:cs typeface="Roboto"/>
                <a:sym typeface="Roboto"/>
              </a:defRPr>
            </a:lvl1pPr>
            <a:lvl2pPr marL="914400" marR="0" lvl="1" indent="-342900" algn="l" rtl="0">
              <a:spcBef>
                <a:spcPts val="360"/>
              </a:spcBef>
              <a:spcAft>
                <a:spcPts val="0"/>
              </a:spcAft>
              <a:buClr>
                <a:srgbClr val="4E515A"/>
              </a:buClr>
              <a:buSzPts val="1800"/>
              <a:buFont typeface="Arial"/>
              <a:buChar char="–"/>
              <a:defRPr sz="1800" b="0" i="0" u="none" strike="noStrike" cap="none">
                <a:solidFill>
                  <a:srgbClr val="4E515A"/>
                </a:solidFill>
                <a:latin typeface="Roboto"/>
                <a:ea typeface="Roboto"/>
                <a:cs typeface="Roboto"/>
                <a:sym typeface="Roboto"/>
              </a:defRPr>
            </a:lvl2pPr>
            <a:lvl3pPr marL="1371600" marR="0" lvl="2" indent="-381000" algn="l" rtl="0">
              <a:spcBef>
                <a:spcPts val="480"/>
              </a:spcBef>
              <a:spcAft>
                <a:spcPts val="0"/>
              </a:spcAft>
              <a:buClr>
                <a:srgbClr val="4E515A"/>
              </a:buClr>
              <a:buSzPts val="2400"/>
              <a:buFont typeface="Arial"/>
              <a:buChar char="•"/>
              <a:defRPr sz="2400" b="0" i="0" u="none" strike="noStrike" cap="none">
                <a:solidFill>
                  <a:srgbClr val="4E515A"/>
                </a:solidFill>
                <a:latin typeface="Calibri"/>
                <a:ea typeface="Calibri"/>
                <a:cs typeface="Calibri"/>
                <a:sym typeface="Calibri"/>
              </a:defRPr>
            </a:lvl3pPr>
            <a:lvl4pPr marL="1828800" marR="0" lvl="3" indent="-355600" algn="l" rtl="0">
              <a:spcBef>
                <a:spcPts val="400"/>
              </a:spcBef>
              <a:spcAft>
                <a:spcPts val="0"/>
              </a:spcAft>
              <a:buClr>
                <a:srgbClr val="4E515A"/>
              </a:buClr>
              <a:buSzPts val="2000"/>
              <a:buFont typeface="Arial"/>
              <a:buChar char="–"/>
              <a:defRPr sz="2000" b="0" i="0" u="none" strike="noStrike" cap="none">
                <a:solidFill>
                  <a:srgbClr val="4E515A"/>
                </a:solidFill>
                <a:latin typeface="Calibri"/>
                <a:ea typeface="Calibri"/>
                <a:cs typeface="Calibri"/>
                <a:sym typeface="Calibri"/>
              </a:defRPr>
            </a:lvl4pPr>
            <a:lvl5pPr marL="2286000" marR="0" lvl="4" indent="-355600" algn="l" rtl="0">
              <a:spcBef>
                <a:spcPts val="400"/>
              </a:spcBef>
              <a:spcAft>
                <a:spcPts val="0"/>
              </a:spcAft>
              <a:buClr>
                <a:srgbClr val="4E515A"/>
              </a:buClr>
              <a:buSzPts val="2000"/>
              <a:buFont typeface="Arial"/>
              <a:buChar char="»"/>
              <a:defRPr sz="2000" b="0" i="0" u="none" strike="noStrike" cap="none">
                <a:solidFill>
                  <a:srgbClr val="4E515A"/>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p:nvPr/>
        </p:nvSpPr>
        <p:spPr>
          <a:xfrm>
            <a:off x="431372" y="6231637"/>
            <a:ext cx="240026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b="0" i="0" u="none" strike="noStrike" cap="none">
                <a:solidFill>
                  <a:srgbClr val="C61F16"/>
                </a:solidFill>
                <a:latin typeface="Roboto"/>
                <a:ea typeface="Roboto"/>
                <a:cs typeface="Roboto"/>
                <a:sym typeface="Roboto"/>
              </a:rPr>
              <a:t>www.earlham.ac.uk</a:t>
            </a:r>
            <a:endParaRPr/>
          </a:p>
        </p:txBody>
      </p:sp>
      <p:pic>
        <p:nvPicPr>
          <p:cNvPr id="16" name="Google Shape;16;p2" descr="Logo&#10;&#10;Description automatically generated"/>
          <p:cNvPicPr preferRelativeResize="0"/>
          <p:nvPr/>
        </p:nvPicPr>
        <p:blipFill rotWithShape="1">
          <a:blip r:embed="rId2">
            <a:alphaModFix/>
          </a:blip>
          <a:srcRect/>
          <a:stretch/>
        </p:blipFill>
        <p:spPr>
          <a:xfrm>
            <a:off x="9556013" y="6043327"/>
            <a:ext cx="1996091" cy="376621"/>
          </a:xfrm>
          <a:prstGeom prst="rect">
            <a:avLst/>
          </a:prstGeom>
          <a:noFill/>
          <a:ln>
            <a:noFill/>
          </a:ln>
        </p:spPr>
      </p:pic>
      <p:sp>
        <p:nvSpPr>
          <p:cNvPr id="17" name="Google Shape;17;p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sgen Merscope">
  <p:cSld name="Visgen Merscope">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1"/>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89;p11"/>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1"/>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91" name="Google Shape;91;p11"/>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Google Shape;92;p11"/>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93" name="Google Shape;93;p11" descr="Text&#10;&#10;Description automatically generated"/>
          <p:cNvPicPr preferRelativeResize="0"/>
          <p:nvPr/>
        </p:nvPicPr>
        <p:blipFill rotWithShape="1">
          <a:blip r:embed="rId3">
            <a:alphaModFix/>
          </a:blip>
          <a:srcRect/>
          <a:stretch/>
        </p:blipFill>
        <p:spPr>
          <a:xfrm>
            <a:off x="9422612" y="5372472"/>
            <a:ext cx="2046891" cy="1228134"/>
          </a:xfrm>
          <a:prstGeom prst="rect">
            <a:avLst/>
          </a:prstGeom>
          <a:noFill/>
          <a:ln>
            <a:noFill/>
          </a:ln>
        </p:spPr>
      </p:pic>
      <p:pic>
        <p:nvPicPr>
          <p:cNvPr id="94" name="Google Shape;94;p11"/>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95" name="Google Shape;95;p1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ells 2">
  <p:cSld name="Cells 2">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12" descr="A black background with white text and red letters&#10;&#10;Description automatically generated"/>
          <p:cNvPicPr preferRelativeResize="0"/>
          <p:nvPr/>
        </p:nvPicPr>
        <p:blipFill rotWithShape="1">
          <a:blip r:embed="rId3">
            <a:alphaModFix/>
          </a:blip>
          <a:srcRect/>
          <a:stretch/>
        </p:blipFill>
        <p:spPr>
          <a:xfrm>
            <a:off x="8793133" y="4558526"/>
            <a:ext cx="3398867" cy="2404668"/>
          </a:xfrm>
          <a:prstGeom prst="rect">
            <a:avLst/>
          </a:prstGeom>
          <a:noFill/>
          <a:ln>
            <a:noFill/>
          </a:ln>
        </p:spPr>
      </p:pic>
      <p:sp>
        <p:nvSpPr>
          <p:cNvPr id="98" name="Google Shape;98;p12"/>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2"/>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12"/>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01" name="Google Shape;101;p12"/>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Google Shape;102;p12"/>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03" name="Google Shape;103;p12"/>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104" name="Google Shape;104;p1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can">
  <p:cSld name="Tecan">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3"/>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13"/>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13"/>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09" name="Google Shape;109;p13"/>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Google Shape;110;p13"/>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11" name="Google Shape;111;p13" descr="Text&#10;&#10;Description automatically generated"/>
          <p:cNvPicPr preferRelativeResize="0"/>
          <p:nvPr/>
        </p:nvPicPr>
        <p:blipFill rotWithShape="1">
          <a:blip r:embed="rId3">
            <a:alphaModFix/>
          </a:blip>
          <a:srcRect/>
          <a:stretch/>
        </p:blipFill>
        <p:spPr>
          <a:xfrm>
            <a:off x="9422612" y="5372472"/>
            <a:ext cx="2046891" cy="1228134"/>
          </a:xfrm>
          <a:prstGeom prst="rect">
            <a:avLst/>
          </a:prstGeom>
          <a:noFill/>
          <a:ln>
            <a:noFill/>
          </a:ln>
        </p:spPr>
      </p:pic>
      <p:pic>
        <p:nvPicPr>
          <p:cNvPr id="112" name="Google Shape;112;p13"/>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113" name="Google Shape;113;p1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 Design 3">
  <p:cSld name="Title Slide - Design 3">
    <p:bg>
      <p:bgPr>
        <a:solidFill>
          <a:srgbClr val="C61F16"/>
        </a:solidFill>
        <a:effectLst/>
      </p:bgPr>
    </p:bg>
    <p:spTree>
      <p:nvGrpSpPr>
        <p:cNvPr id="1" name="Shape 114"/>
        <p:cNvGrpSpPr/>
        <p:nvPr/>
      </p:nvGrpSpPr>
      <p:grpSpPr>
        <a:xfrm>
          <a:off x="0" y="0"/>
          <a:ext cx="0" cy="0"/>
          <a:chOff x="0" y="0"/>
          <a:chExt cx="0" cy="0"/>
        </a:xfrm>
      </p:grpSpPr>
      <p:sp>
        <p:nvSpPr>
          <p:cNvPr id="115" name="Google Shape;115;p14"/>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6" name="Google Shape;116;p14"/>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17" name="Google Shape;117;p14"/>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8" name="Google Shape;118;p14"/>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19" name="Google Shape;119;p14" descr="Text&#10;&#10;Description automatically generated"/>
          <p:cNvPicPr preferRelativeResize="0"/>
          <p:nvPr/>
        </p:nvPicPr>
        <p:blipFill rotWithShape="1">
          <a:blip r:embed="rId2">
            <a:alphaModFix/>
          </a:blip>
          <a:srcRect/>
          <a:stretch/>
        </p:blipFill>
        <p:spPr>
          <a:xfrm>
            <a:off x="9422612" y="5372472"/>
            <a:ext cx="2046891" cy="1228134"/>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719405" y="6115596"/>
            <a:ext cx="1993767" cy="238221"/>
          </a:xfrm>
          <a:prstGeom prst="rect">
            <a:avLst/>
          </a:prstGeom>
          <a:noFill/>
          <a:ln>
            <a:noFill/>
          </a:ln>
        </p:spPr>
      </p:pic>
      <p:sp>
        <p:nvSpPr>
          <p:cNvPr id="121" name="Google Shape;121;p1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 Design 2">
  <p:cSld name="Title Slide - Design 2">
    <p:bg>
      <p:bgPr>
        <a:solidFill>
          <a:srgbClr val="4E515A"/>
        </a:solidFill>
        <a:effectLst/>
      </p:bgPr>
    </p:bg>
    <p:spTree>
      <p:nvGrpSpPr>
        <p:cNvPr id="1" name="Shape 122"/>
        <p:cNvGrpSpPr/>
        <p:nvPr/>
      </p:nvGrpSpPr>
      <p:grpSpPr>
        <a:xfrm>
          <a:off x="0" y="0"/>
          <a:ext cx="0" cy="0"/>
          <a:chOff x="0" y="0"/>
          <a:chExt cx="0" cy="0"/>
        </a:xfrm>
      </p:grpSpPr>
      <p:sp>
        <p:nvSpPr>
          <p:cNvPr id="123" name="Google Shape;123;p15"/>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4" name="Google Shape;124;p15"/>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25" name="Google Shape;125;p15"/>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6" name="Google Shape;126;p15"/>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7" name="Google Shape;127;p15" descr="Text&#10;&#10;Description automatically generated"/>
          <p:cNvPicPr preferRelativeResize="0"/>
          <p:nvPr/>
        </p:nvPicPr>
        <p:blipFill rotWithShape="1">
          <a:blip r:embed="rId2">
            <a:alphaModFix/>
          </a:blip>
          <a:srcRect/>
          <a:stretch/>
        </p:blipFill>
        <p:spPr>
          <a:xfrm>
            <a:off x="9422612" y="5372472"/>
            <a:ext cx="2046891" cy="1228134"/>
          </a:xfrm>
          <a:prstGeom prst="rect">
            <a:avLst/>
          </a:prstGeom>
          <a:noFill/>
          <a:ln>
            <a:noFill/>
          </a:ln>
        </p:spPr>
      </p:pic>
      <p:pic>
        <p:nvPicPr>
          <p:cNvPr id="128" name="Google Shape;128;p15"/>
          <p:cNvPicPr preferRelativeResize="0"/>
          <p:nvPr/>
        </p:nvPicPr>
        <p:blipFill rotWithShape="1">
          <a:blip r:embed="rId3">
            <a:alphaModFix/>
          </a:blip>
          <a:srcRect/>
          <a:stretch/>
        </p:blipFill>
        <p:spPr>
          <a:xfrm>
            <a:off x="719405" y="6100099"/>
            <a:ext cx="1993767" cy="238221"/>
          </a:xfrm>
          <a:prstGeom prst="rect">
            <a:avLst/>
          </a:prstGeom>
          <a:noFill/>
          <a:ln>
            <a:noFill/>
          </a:ln>
        </p:spPr>
      </p:pic>
      <p:sp>
        <p:nvSpPr>
          <p:cNvPr id="129" name="Google Shape;129;p1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Slide - Design 1">
  <p:cSld name="Closing Slide - Design 1">
    <p:bg>
      <p:bgPr>
        <a:solidFill>
          <a:srgbClr val="C61F16"/>
        </a:solidFill>
        <a:effectLst/>
      </p:bgPr>
    </p:bg>
    <p:spTree>
      <p:nvGrpSpPr>
        <p:cNvPr id="1" name="Shape 130"/>
        <p:cNvGrpSpPr/>
        <p:nvPr/>
      </p:nvGrpSpPr>
      <p:grpSpPr>
        <a:xfrm>
          <a:off x="0" y="0"/>
          <a:ext cx="0" cy="0"/>
          <a:chOff x="0" y="0"/>
          <a:chExt cx="0" cy="0"/>
        </a:xfrm>
      </p:grpSpPr>
      <p:sp>
        <p:nvSpPr>
          <p:cNvPr id="131" name="Google Shape;131;p16"/>
          <p:cNvSpPr txBox="1">
            <a:spLocks noGrp="1"/>
          </p:cNvSpPr>
          <p:nvPr>
            <p:ph type="body" idx="1"/>
          </p:nvPr>
        </p:nvSpPr>
        <p:spPr>
          <a:xfrm>
            <a:off x="719404" y="3789041"/>
            <a:ext cx="5664629" cy="288033"/>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Google Shape;132;p16"/>
          <p:cNvSpPr txBox="1">
            <a:spLocks noGrp="1"/>
          </p:cNvSpPr>
          <p:nvPr>
            <p:ph type="body" idx="2"/>
          </p:nvPr>
        </p:nvSpPr>
        <p:spPr>
          <a:xfrm>
            <a:off x="719404" y="4148634"/>
            <a:ext cx="5664629" cy="288478"/>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3" name="Google Shape;133;p16"/>
          <p:cNvSpPr txBox="1">
            <a:spLocks noGrp="1"/>
          </p:cNvSpPr>
          <p:nvPr>
            <p:ph type="body" idx="3"/>
          </p:nvPr>
        </p:nvSpPr>
        <p:spPr>
          <a:xfrm>
            <a:off x="719404" y="3356994"/>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Google Shape;134;p16"/>
          <p:cNvSpPr txBox="1">
            <a:spLocks noGrp="1"/>
          </p:cNvSpPr>
          <p:nvPr>
            <p:ph type="body" idx="4"/>
          </p:nvPr>
        </p:nvSpPr>
        <p:spPr>
          <a:xfrm>
            <a:off x="719404" y="4509120"/>
            <a:ext cx="5664629" cy="288032"/>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5" name="Google Shape;135;p16" descr="Text&#10;&#10;Description automatically generated"/>
          <p:cNvPicPr preferRelativeResize="0"/>
          <p:nvPr/>
        </p:nvPicPr>
        <p:blipFill rotWithShape="1">
          <a:blip r:embed="rId2">
            <a:alphaModFix/>
          </a:blip>
          <a:srcRect/>
          <a:stretch/>
        </p:blipFill>
        <p:spPr>
          <a:xfrm>
            <a:off x="9411096" y="5144429"/>
            <a:ext cx="2061501" cy="1236901"/>
          </a:xfrm>
          <a:prstGeom prst="rect">
            <a:avLst/>
          </a:prstGeom>
          <a:noFill/>
          <a:ln>
            <a:noFill/>
          </a:ln>
        </p:spPr>
      </p:pic>
      <p:sp>
        <p:nvSpPr>
          <p:cNvPr id="136" name="Google Shape;136;p16"/>
          <p:cNvSpPr txBox="1"/>
          <p:nvPr/>
        </p:nvSpPr>
        <p:spPr>
          <a:xfrm>
            <a:off x="695400" y="5602385"/>
            <a:ext cx="5400600"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lt1"/>
                </a:solidFill>
                <a:latin typeface="Roboto"/>
                <a:ea typeface="Roboto"/>
                <a:cs typeface="Roboto"/>
                <a:sym typeface="Roboto"/>
              </a:rPr>
              <a:t>Earlham Institute, Norwich Research Park, Norwich, Norfolk, NR4 7UZ, UK</a:t>
            </a:r>
            <a:br>
              <a:rPr lang="en-GB" sz="1200">
                <a:solidFill>
                  <a:schemeClr val="lt1"/>
                </a:solidFill>
                <a:latin typeface="Roboto"/>
                <a:ea typeface="Roboto"/>
                <a:cs typeface="Roboto"/>
                <a:sym typeface="Roboto"/>
              </a:rPr>
            </a:br>
            <a:r>
              <a:rPr lang="en-GB" sz="1200">
                <a:solidFill>
                  <a:schemeClr val="lt1"/>
                </a:solidFill>
                <a:latin typeface="Roboto"/>
                <a:ea typeface="Roboto"/>
                <a:cs typeface="Roboto"/>
                <a:sym typeface="Roboto"/>
              </a:rPr>
              <a:t>www.earlham.ac.uk</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7" name="Google Shape;137;p16" descr="A black and white logo&#10;&#10;Description automatically generated"/>
          <p:cNvPicPr preferRelativeResize="0"/>
          <p:nvPr/>
        </p:nvPicPr>
        <p:blipFill rotWithShape="1">
          <a:blip r:embed="rId3">
            <a:alphaModFix/>
          </a:blip>
          <a:srcRect/>
          <a:stretch/>
        </p:blipFill>
        <p:spPr>
          <a:xfrm>
            <a:off x="2968378" y="6177617"/>
            <a:ext cx="993421" cy="407422"/>
          </a:xfrm>
          <a:prstGeom prst="rect">
            <a:avLst/>
          </a:prstGeom>
          <a:noFill/>
          <a:ln>
            <a:noFill/>
          </a:ln>
        </p:spPr>
      </p:pic>
      <p:pic>
        <p:nvPicPr>
          <p:cNvPr id="138" name="Google Shape;138;p16" descr="A black and white logo with white text&#10;&#10;Description automatically generated"/>
          <p:cNvPicPr preferRelativeResize="0"/>
          <p:nvPr/>
        </p:nvPicPr>
        <p:blipFill rotWithShape="1">
          <a:blip r:embed="rId4">
            <a:alphaModFix/>
          </a:blip>
          <a:srcRect/>
          <a:stretch/>
        </p:blipFill>
        <p:spPr>
          <a:xfrm>
            <a:off x="767408" y="6159733"/>
            <a:ext cx="1696453" cy="407422"/>
          </a:xfrm>
          <a:prstGeom prst="rect">
            <a:avLst/>
          </a:prstGeom>
          <a:noFill/>
          <a:ln>
            <a:noFill/>
          </a:ln>
        </p:spPr>
      </p:pic>
      <p:pic>
        <p:nvPicPr>
          <p:cNvPr id="139" name="Google Shape;139;p16"/>
          <p:cNvPicPr preferRelativeResize="0"/>
          <p:nvPr/>
        </p:nvPicPr>
        <p:blipFill rotWithShape="1">
          <a:blip r:embed="rId5">
            <a:alphaModFix/>
          </a:blip>
          <a:srcRect/>
          <a:stretch/>
        </p:blipFill>
        <p:spPr>
          <a:xfrm>
            <a:off x="695401" y="5083777"/>
            <a:ext cx="2410660" cy="288032"/>
          </a:xfrm>
          <a:prstGeom prst="rect">
            <a:avLst/>
          </a:prstGeom>
          <a:noFill/>
          <a:ln>
            <a:noFill/>
          </a:ln>
        </p:spPr>
      </p:pic>
      <p:sp>
        <p:nvSpPr>
          <p:cNvPr id="140" name="Google Shape;140;p1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rganisation Strategy">
  <p:cSld name="Organisation Strategy">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8"/>
          <p:cNvSpPr/>
          <p:nvPr/>
        </p:nvSpPr>
        <p:spPr>
          <a:xfrm>
            <a:off x="0" y="0"/>
            <a:ext cx="12192000" cy="6858000"/>
          </a:xfrm>
          <a:prstGeom prst="rect">
            <a:avLst/>
          </a:prstGeom>
          <a:solidFill>
            <a:schemeClr val="dk1">
              <a:alpha val="4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1" name="Google Shape;151;p18" descr="Text&#10;&#10;Description automatically generated with medium confidence"/>
          <p:cNvPicPr preferRelativeResize="0"/>
          <p:nvPr/>
        </p:nvPicPr>
        <p:blipFill rotWithShape="1">
          <a:blip r:embed="rId3">
            <a:alphaModFix/>
          </a:blip>
          <a:srcRect/>
          <a:stretch/>
        </p:blipFill>
        <p:spPr>
          <a:xfrm>
            <a:off x="289412" y="4985211"/>
            <a:ext cx="3526456" cy="1762917"/>
          </a:xfrm>
          <a:prstGeom prst="rect">
            <a:avLst/>
          </a:prstGeom>
          <a:noFill/>
          <a:ln>
            <a:noFill/>
          </a:ln>
        </p:spPr>
      </p:pic>
      <p:pic>
        <p:nvPicPr>
          <p:cNvPr id="152" name="Google Shape;152;p18" descr="Graphical user interface&#10;&#10;Description automatically generated with low confidence"/>
          <p:cNvPicPr preferRelativeResize="0"/>
          <p:nvPr/>
        </p:nvPicPr>
        <p:blipFill rotWithShape="1">
          <a:blip r:embed="rId4">
            <a:alphaModFix/>
          </a:blip>
          <a:srcRect/>
          <a:stretch/>
        </p:blipFill>
        <p:spPr>
          <a:xfrm>
            <a:off x="9186144" y="5567935"/>
            <a:ext cx="2483817" cy="597467"/>
          </a:xfrm>
          <a:prstGeom prst="rect">
            <a:avLst/>
          </a:prstGeom>
          <a:noFill/>
          <a:ln>
            <a:noFill/>
          </a:ln>
        </p:spPr>
      </p:pic>
      <p:sp>
        <p:nvSpPr>
          <p:cNvPr id="153" name="Google Shape;153;p18"/>
          <p:cNvSpPr txBox="1"/>
          <p:nvPr/>
        </p:nvSpPr>
        <p:spPr>
          <a:xfrm>
            <a:off x="10410327" y="6466320"/>
            <a:ext cx="1259632" cy="1692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500">
                <a:solidFill>
                  <a:schemeClr val="lt1"/>
                </a:solidFill>
                <a:latin typeface="Roboto"/>
                <a:ea typeface="Roboto"/>
                <a:cs typeface="Roboto"/>
                <a:sym typeface="Roboto"/>
              </a:rPr>
              <a:t>Image Norwich Research Park</a:t>
            </a:r>
            <a:endParaRPr/>
          </a:p>
        </p:txBody>
      </p:sp>
      <p:sp>
        <p:nvSpPr>
          <p:cNvPr id="154" name="Google Shape;154;p18"/>
          <p:cNvSpPr/>
          <p:nvPr/>
        </p:nvSpPr>
        <p:spPr>
          <a:xfrm>
            <a:off x="680535" y="1269579"/>
            <a:ext cx="360040"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8"/>
          <p:cNvSpPr txBox="1"/>
          <p:nvPr/>
        </p:nvSpPr>
        <p:spPr>
          <a:xfrm>
            <a:off x="555478" y="646107"/>
            <a:ext cx="701609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a:solidFill>
                  <a:schemeClr val="lt1"/>
                </a:solidFill>
                <a:latin typeface="Arial"/>
                <a:ea typeface="Arial"/>
                <a:cs typeface="Arial"/>
                <a:sym typeface="Arial"/>
              </a:rPr>
              <a:t>Our Organisational Strategy</a:t>
            </a:r>
            <a:endParaRPr/>
          </a:p>
        </p:txBody>
      </p:sp>
      <p:sp>
        <p:nvSpPr>
          <p:cNvPr id="156" name="Google Shape;156;p1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ur Strategy">
  <p:cSld name="Our Strategy">
    <p:spTree>
      <p:nvGrpSpPr>
        <p:cNvPr id="1" name="Shape 157"/>
        <p:cNvGrpSpPr/>
        <p:nvPr/>
      </p:nvGrpSpPr>
      <p:grpSpPr>
        <a:xfrm>
          <a:off x="0" y="0"/>
          <a:ext cx="0" cy="0"/>
          <a:chOff x="0" y="0"/>
          <a:chExt cx="0" cy="0"/>
        </a:xfrm>
      </p:grpSpPr>
      <p:sp>
        <p:nvSpPr>
          <p:cNvPr id="158" name="Google Shape;158;p19"/>
          <p:cNvSpPr txBox="1"/>
          <p:nvPr/>
        </p:nvSpPr>
        <p:spPr>
          <a:xfrm>
            <a:off x="431372" y="6231637"/>
            <a:ext cx="240026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id="159" name="Google Shape;159;p19" descr="Logo&#10;&#10;Description automatically generated"/>
          <p:cNvPicPr preferRelativeResize="0"/>
          <p:nvPr/>
        </p:nvPicPr>
        <p:blipFill rotWithShape="1">
          <a:blip r:embed="rId2">
            <a:alphaModFix/>
          </a:blip>
          <a:srcRect/>
          <a:stretch/>
        </p:blipFill>
        <p:spPr>
          <a:xfrm>
            <a:off x="9556013" y="6043327"/>
            <a:ext cx="1996091" cy="376621"/>
          </a:xfrm>
          <a:prstGeom prst="rect">
            <a:avLst/>
          </a:prstGeom>
          <a:noFill/>
          <a:ln>
            <a:noFill/>
          </a:ln>
        </p:spPr>
      </p:pic>
      <p:sp>
        <p:nvSpPr>
          <p:cNvPr id="160" name="Google Shape;160;p19"/>
          <p:cNvSpPr/>
          <p:nvPr/>
        </p:nvSpPr>
        <p:spPr>
          <a:xfrm>
            <a:off x="430223" y="1617765"/>
            <a:ext cx="6101207" cy="34778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rgbClr val="595959"/>
                </a:solidFill>
                <a:latin typeface="Roboto"/>
                <a:ea typeface="Roboto"/>
                <a:cs typeface="Roboto"/>
                <a:sym typeface="Roboto"/>
              </a:rPr>
              <a:t>We are building a future where the biology of any organism can be understood by reading its genome. </a:t>
            </a:r>
            <a:endParaRPr/>
          </a:p>
          <a:p>
            <a:pPr marL="0" marR="0" lvl="0" indent="0" algn="l" rtl="0">
              <a:spcBef>
                <a:spcPts val="0"/>
              </a:spcBef>
              <a:spcAft>
                <a:spcPts val="0"/>
              </a:spcAft>
              <a:buNone/>
            </a:pPr>
            <a:endParaRPr sz="2000">
              <a:solidFill>
                <a:srgbClr val="595959"/>
              </a:solidFill>
              <a:latin typeface="Roboto"/>
              <a:ea typeface="Roboto"/>
              <a:cs typeface="Roboto"/>
              <a:sym typeface="Roboto"/>
            </a:endParaRPr>
          </a:p>
          <a:p>
            <a:pPr marL="0" marR="0" lvl="0" indent="0" algn="l" rtl="0">
              <a:spcBef>
                <a:spcPts val="0"/>
              </a:spcBef>
              <a:spcAft>
                <a:spcPts val="0"/>
              </a:spcAft>
              <a:buNone/>
            </a:pPr>
            <a:r>
              <a:rPr lang="en-GB" sz="2000">
                <a:solidFill>
                  <a:srgbClr val="595959"/>
                </a:solidFill>
                <a:latin typeface="Roboto"/>
                <a:ea typeface="Roboto"/>
                <a:cs typeface="Roboto"/>
                <a:sym typeface="Roboto"/>
              </a:rPr>
              <a:t>Our science is driving the development of</a:t>
            </a:r>
            <a:br>
              <a:rPr lang="en-GB" sz="2000">
                <a:solidFill>
                  <a:srgbClr val="595959"/>
                </a:solidFill>
                <a:latin typeface="Roboto"/>
                <a:ea typeface="Roboto"/>
                <a:cs typeface="Roboto"/>
                <a:sym typeface="Roboto"/>
              </a:rPr>
            </a:br>
            <a:r>
              <a:rPr lang="en-GB" sz="2000">
                <a:solidFill>
                  <a:srgbClr val="595959"/>
                </a:solidFill>
                <a:latin typeface="Roboto"/>
                <a:ea typeface="Roboto"/>
                <a:cs typeface="Roboto"/>
                <a:sym typeface="Roboto"/>
              </a:rPr>
              <a:t>the </a:t>
            </a:r>
            <a:r>
              <a:rPr lang="en-GB" sz="2000" b="1">
                <a:solidFill>
                  <a:srgbClr val="595959"/>
                </a:solidFill>
                <a:latin typeface="Roboto"/>
                <a:ea typeface="Roboto"/>
                <a:cs typeface="Roboto"/>
                <a:sym typeface="Roboto"/>
              </a:rPr>
              <a:t>tools</a:t>
            </a:r>
            <a:r>
              <a:rPr lang="en-GB" sz="2000">
                <a:solidFill>
                  <a:srgbClr val="595959"/>
                </a:solidFill>
                <a:latin typeface="Roboto"/>
                <a:ea typeface="Roboto"/>
                <a:cs typeface="Roboto"/>
                <a:sym typeface="Roboto"/>
              </a:rPr>
              <a:t>, </a:t>
            </a:r>
            <a:r>
              <a:rPr lang="en-GB" sz="2000" b="1">
                <a:solidFill>
                  <a:srgbClr val="595959"/>
                </a:solidFill>
                <a:latin typeface="Roboto"/>
                <a:ea typeface="Roboto"/>
                <a:cs typeface="Roboto"/>
                <a:sym typeface="Roboto"/>
              </a:rPr>
              <a:t>technology</a:t>
            </a:r>
            <a:r>
              <a:rPr lang="en-GB" sz="2000">
                <a:solidFill>
                  <a:srgbClr val="595959"/>
                </a:solidFill>
                <a:latin typeface="Roboto"/>
                <a:ea typeface="Roboto"/>
                <a:cs typeface="Roboto"/>
                <a:sym typeface="Roboto"/>
              </a:rPr>
              <a:t>, and </a:t>
            </a:r>
            <a:r>
              <a:rPr lang="en-GB" sz="2000" b="1">
                <a:solidFill>
                  <a:srgbClr val="595959"/>
                </a:solidFill>
                <a:latin typeface="Roboto"/>
                <a:ea typeface="Roboto"/>
                <a:cs typeface="Roboto"/>
                <a:sym typeface="Roboto"/>
              </a:rPr>
              <a:t>knowledge </a:t>
            </a:r>
            <a:r>
              <a:rPr lang="en-GB" sz="2000">
                <a:solidFill>
                  <a:srgbClr val="595959"/>
                </a:solidFill>
                <a:latin typeface="Roboto"/>
                <a:ea typeface="Roboto"/>
                <a:cs typeface="Roboto"/>
                <a:sym typeface="Roboto"/>
              </a:rPr>
              <a:t>required to address biological scale and complexity - allowing us to </a:t>
            </a:r>
            <a:r>
              <a:rPr lang="en-GB" sz="2000" b="1">
                <a:solidFill>
                  <a:srgbClr val="595959"/>
                </a:solidFill>
                <a:latin typeface="Roboto"/>
                <a:ea typeface="Roboto"/>
                <a:cs typeface="Roboto"/>
                <a:sym typeface="Roboto"/>
              </a:rPr>
              <a:t>decode living systems</a:t>
            </a:r>
            <a:r>
              <a:rPr lang="en-GB" sz="2000">
                <a:solidFill>
                  <a:srgbClr val="595959"/>
                </a:solidFill>
                <a:latin typeface="Roboto"/>
                <a:ea typeface="Roboto"/>
                <a:cs typeface="Roboto"/>
                <a:sym typeface="Roboto"/>
              </a:rPr>
              <a:t>. </a:t>
            </a:r>
            <a:endParaRPr/>
          </a:p>
          <a:p>
            <a:pPr marL="0" marR="0" lvl="0" indent="0" algn="l" rtl="0">
              <a:spcBef>
                <a:spcPts val="0"/>
              </a:spcBef>
              <a:spcAft>
                <a:spcPts val="0"/>
              </a:spcAft>
              <a:buNone/>
            </a:pPr>
            <a:endParaRPr sz="2000">
              <a:solidFill>
                <a:srgbClr val="595959"/>
              </a:solidFill>
              <a:latin typeface="Roboto"/>
              <a:ea typeface="Roboto"/>
              <a:cs typeface="Roboto"/>
              <a:sym typeface="Roboto"/>
            </a:endParaRPr>
          </a:p>
          <a:p>
            <a:pPr marL="0" marR="0" lvl="0" indent="0" algn="l" rtl="0">
              <a:spcBef>
                <a:spcPts val="0"/>
              </a:spcBef>
              <a:spcAft>
                <a:spcPts val="0"/>
              </a:spcAft>
              <a:buNone/>
            </a:pPr>
            <a:r>
              <a:rPr lang="en-GB" sz="2000">
                <a:solidFill>
                  <a:srgbClr val="595959"/>
                </a:solidFill>
                <a:latin typeface="Roboto"/>
                <a:ea typeface="Roboto"/>
                <a:cs typeface="Roboto"/>
                <a:sym typeface="Roboto"/>
              </a:rPr>
              <a:t>The Earlham Institute’s strategy sets out key themes to focus these efforts and help us achieve our ambitions. </a:t>
            </a:r>
            <a:endParaRPr sz="2000">
              <a:solidFill>
                <a:srgbClr val="595959"/>
              </a:solidFill>
              <a:latin typeface="Roboto"/>
              <a:ea typeface="Roboto"/>
              <a:cs typeface="Roboto"/>
              <a:sym typeface="Roboto"/>
            </a:endParaRPr>
          </a:p>
        </p:txBody>
      </p:sp>
      <p:pic>
        <p:nvPicPr>
          <p:cNvPr id="161" name="Google Shape;161;p19" descr="Text&#10;&#10;Description automatically generated"/>
          <p:cNvPicPr preferRelativeResize="0"/>
          <p:nvPr/>
        </p:nvPicPr>
        <p:blipFill rotWithShape="1">
          <a:blip r:embed="rId3">
            <a:alphaModFix/>
          </a:blip>
          <a:srcRect/>
          <a:stretch/>
        </p:blipFill>
        <p:spPr>
          <a:xfrm>
            <a:off x="7571920" y="453240"/>
            <a:ext cx="783755" cy="783754"/>
          </a:xfrm>
          <a:prstGeom prst="rect">
            <a:avLst/>
          </a:prstGeom>
          <a:noFill/>
          <a:ln>
            <a:noFill/>
          </a:ln>
        </p:spPr>
      </p:pic>
      <p:pic>
        <p:nvPicPr>
          <p:cNvPr id="162" name="Google Shape;162;p19" descr="A picture containing graphical user interface&#10;&#10;Description automatically generated"/>
          <p:cNvPicPr preferRelativeResize="0"/>
          <p:nvPr/>
        </p:nvPicPr>
        <p:blipFill rotWithShape="1">
          <a:blip r:embed="rId4">
            <a:alphaModFix/>
          </a:blip>
          <a:srcRect/>
          <a:stretch/>
        </p:blipFill>
        <p:spPr>
          <a:xfrm>
            <a:off x="7543401" y="1525753"/>
            <a:ext cx="840792" cy="840792"/>
          </a:xfrm>
          <a:prstGeom prst="rect">
            <a:avLst/>
          </a:prstGeom>
          <a:noFill/>
          <a:ln>
            <a:noFill/>
          </a:ln>
        </p:spPr>
      </p:pic>
      <p:pic>
        <p:nvPicPr>
          <p:cNvPr id="163" name="Google Shape;163;p19" descr="Icon&#10;&#10;Description automatically generated"/>
          <p:cNvPicPr preferRelativeResize="0"/>
          <p:nvPr/>
        </p:nvPicPr>
        <p:blipFill rotWithShape="1">
          <a:blip r:embed="rId5">
            <a:alphaModFix/>
          </a:blip>
          <a:srcRect/>
          <a:stretch/>
        </p:blipFill>
        <p:spPr>
          <a:xfrm>
            <a:off x="7463955" y="2664372"/>
            <a:ext cx="999685" cy="999685"/>
          </a:xfrm>
          <a:prstGeom prst="rect">
            <a:avLst/>
          </a:prstGeom>
          <a:noFill/>
          <a:ln>
            <a:noFill/>
          </a:ln>
        </p:spPr>
      </p:pic>
      <p:pic>
        <p:nvPicPr>
          <p:cNvPr id="164" name="Google Shape;164;p19" descr="Icon&#10;&#10;Description automatically generated"/>
          <p:cNvPicPr preferRelativeResize="0"/>
          <p:nvPr/>
        </p:nvPicPr>
        <p:blipFill rotWithShape="1">
          <a:blip r:embed="rId6">
            <a:alphaModFix/>
          </a:blip>
          <a:srcRect/>
          <a:stretch/>
        </p:blipFill>
        <p:spPr>
          <a:xfrm>
            <a:off x="7514071" y="3907834"/>
            <a:ext cx="941499" cy="941499"/>
          </a:xfrm>
          <a:prstGeom prst="rect">
            <a:avLst/>
          </a:prstGeom>
          <a:noFill/>
          <a:ln>
            <a:noFill/>
          </a:ln>
        </p:spPr>
      </p:pic>
      <p:pic>
        <p:nvPicPr>
          <p:cNvPr id="165" name="Google Shape;165;p19" descr="Icon&#10;&#10;Description automatically generated"/>
          <p:cNvPicPr preferRelativeResize="0"/>
          <p:nvPr/>
        </p:nvPicPr>
        <p:blipFill rotWithShape="1">
          <a:blip r:embed="rId7">
            <a:alphaModFix/>
          </a:blip>
          <a:srcRect/>
          <a:stretch/>
        </p:blipFill>
        <p:spPr>
          <a:xfrm>
            <a:off x="7484976" y="5077848"/>
            <a:ext cx="999685" cy="1002900"/>
          </a:xfrm>
          <a:prstGeom prst="rect">
            <a:avLst/>
          </a:prstGeom>
          <a:noFill/>
          <a:ln>
            <a:noFill/>
          </a:ln>
        </p:spPr>
      </p:pic>
      <p:sp>
        <p:nvSpPr>
          <p:cNvPr id="166" name="Google Shape;166;p19"/>
          <p:cNvSpPr/>
          <p:nvPr/>
        </p:nvSpPr>
        <p:spPr>
          <a:xfrm>
            <a:off x="8412653" y="488863"/>
            <a:ext cx="1927187"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a:solidFill>
                  <a:srgbClr val="595959"/>
                </a:solidFill>
                <a:latin typeface="Roboto"/>
                <a:ea typeface="Roboto"/>
                <a:cs typeface="Roboto"/>
                <a:sym typeface="Roboto"/>
              </a:rPr>
              <a:t>Data-intensive bioscience</a:t>
            </a:r>
            <a:endParaRPr sz="1600">
              <a:solidFill>
                <a:srgbClr val="595959"/>
              </a:solidFill>
              <a:latin typeface="Roboto"/>
              <a:ea typeface="Roboto"/>
              <a:cs typeface="Roboto"/>
              <a:sym typeface="Roboto"/>
            </a:endParaRPr>
          </a:p>
        </p:txBody>
      </p:sp>
      <p:sp>
        <p:nvSpPr>
          <p:cNvPr id="167" name="Google Shape;167;p19"/>
          <p:cNvSpPr/>
          <p:nvPr/>
        </p:nvSpPr>
        <p:spPr>
          <a:xfrm>
            <a:off x="8441172" y="1617765"/>
            <a:ext cx="1927187"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a:solidFill>
                  <a:srgbClr val="595959"/>
                </a:solidFill>
                <a:latin typeface="Roboto"/>
                <a:ea typeface="Roboto"/>
                <a:cs typeface="Roboto"/>
                <a:sym typeface="Roboto"/>
              </a:rPr>
              <a:t>Technology</a:t>
            </a:r>
            <a:endParaRPr/>
          </a:p>
          <a:p>
            <a:pPr marL="0" marR="0" lvl="0" indent="0" algn="l" rtl="0">
              <a:spcBef>
                <a:spcPts val="0"/>
              </a:spcBef>
              <a:spcAft>
                <a:spcPts val="0"/>
              </a:spcAft>
              <a:buNone/>
            </a:pPr>
            <a:r>
              <a:rPr lang="en-GB" sz="1600">
                <a:solidFill>
                  <a:srgbClr val="595959"/>
                </a:solidFill>
                <a:latin typeface="Roboto"/>
                <a:ea typeface="Roboto"/>
                <a:cs typeface="Roboto"/>
                <a:sym typeface="Roboto"/>
              </a:rPr>
              <a:t>development</a:t>
            </a:r>
            <a:endParaRPr/>
          </a:p>
        </p:txBody>
      </p:sp>
      <p:sp>
        <p:nvSpPr>
          <p:cNvPr id="168" name="Google Shape;168;p19"/>
          <p:cNvSpPr/>
          <p:nvPr/>
        </p:nvSpPr>
        <p:spPr>
          <a:xfrm>
            <a:off x="8441172" y="2806152"/>
            <a:ext cx="1927187"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a:solidFill>
                  <a:srgbClr val="595959"/>
                </a:solidFill>
                <a:latin typeface="Roboto"/>
                <a:ea typeface="Roboto"/>
                <a:cs typeface="Roboto"/>
                <a:sym typeface="Roboto"/>
              </a:rPr>
              <a:t>Systems and</a:t>
            </a:r>
            <a:endParaRPr/>
          </a:p>
          <a:p>
            <a:pPr marL="0" marR="0" lvl="0" indent="0" algn="l" rtl="0">
              <a:spcBef>
                <a:spcPts val="0"/>
              </a:spcBef>
              <a:spcAft>
                <a:spcPts val="0"/>
              </a:spcAft>
              <a:buNone/>
            </a:pPr>
            <a:r>
              <a:rPr lang="en-GB" sz="1600">
                <a:solidFill>
                  <a:srgbClr val="595959"/>
                </a:solidFill>
                <a:latin typeface="Roboto"/>
                <a:ea typeface="Roboto"/>
                <a:cs typeface="Roboto"/>
                <a:sym typeface="Roboto"/>
              </a:rPr>
              <a:t>Synthetic biology</a:t>
            </a:r>
            <a:endParaRPr/>
          </a:p>
        </p:txBody>
      </p:sp>
      <p:sp>
        <p:nvSpPr>
          <p:cNvPr id="169" name="Google Shape;169;p19"/>
          <p:cNvSpPr/>
          <p:nvPr/>
        </p:nvSpPr>
        <p:spPr>
          <a:xfrm>
            <a:off x="8441172" y="4070930"/>
            <a:ext cx="1927187"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a:solidFill>
                  <a:srgbClr val="595959"/>
                </a:solidFill>
                <a:latin typeface="Roboto"/>
                <a:ea typeface="Roboto"/>
                <a:cs typeface="Roboto"/>
                <a:sym typeface="Roboto"/>
              </a:rPr>
              <a:t>Addressing urgent global challenges</a:t>
            </a:r>
            <a:endParaRPr sz="1600">
              <a:solidFill>
                <a:srgbClr val="595959"/>
              </a:solidFill>
              <a:latin typeface="Roboto"/>
              <a:ea typeface="Roboto"/>
              <a:cs typeface="Roboto"/>
              <a:sym typeface="Roboto"/>
            </a:endParaRPr>
          </a:p>
        </p:txBody>
      </p:sp>
      <p:sp>
        <p:nvSpPr>
          <p:cNvPr id="170" name="Google Shape;170;p19"/>
          <p:cNvSpPr/>
          <p:nvPr/>
        </p:nvSpPr>
        <p:spPr>
          <a:xfrm>
            <a:off x="8441172" y="5310070"/>
            <a:ext cx="1927187"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a:solidFill>
                  <a:srgbClr val="595959"/>
                </a:solidFill>
                <a:latin typeface="Roboto"/>
                <a:ea typeface="Roboto"/>
                <a:cs typeface="Roboto"/>
                <a:sym typeface="Roboto"/>
              </a:rPr>
              <a:t>Supporting </a:t>
            </a:r>
            <a:endParaRPr/>
          </a:p>
          <a:p>
            <a:pPr marL="0" marR="0" lvl="0" indent="0" algn="l" rtl="0">
              <a:spcBef>
                <a:spcPts val="0"/>
              </a:spcBef>
              <a:spcAft>
                <a:spcPts val="0"/>
              </a:spcAft>
              <a:buNone/>
            </a:pPr>
            <a:r>
              <a:rPr lang="en-GB" sz="1600">
                <a:solidFill>
                  <a:srgbClr val="595959"/>
                </a:solidFill>
                <a:latin typeface="Roboto"/>
                <a:ea typeface="Roboto"/>
                <a:cs typeface="Roboto"/>
                <a:sym typeface="Roboto"/>
              </a:rPr>
              <a:t>our people</a:t>
            </a:r>
            <a:endParaRPr sz="1600">
              <a:solidFill>
                <a:srgbClr val="595959"/>
              </a:solidFill>
              <a:latin typeface="Roboto"/>
              <a:ea typeface="Roboto"/>
              <a:cs typeface="Roboto"/>
              <a:sym typeface="Roboto"/>
            </a:endParaRPr>
          </a:p>
        </p:txBody>
      </p:sp>
      <p:sp>
        <p:nvSpPr>
          <p:cNvPr id="171" name="Google Shape;171;p19"/>
          <p:cNvSpPr txBox="1"/>
          <p:nvPr/>
        </p:nvSpPr>
        <p:spPr>
          <a:xfrm>
            <a:off x="430224" y="430071"/>
            <a:ext cx="284387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a:solidFill>
                  <a:srgbClr val="C00000"/>
                </a:solidFill>
                <a:latin typeface="Arial"/>
                <a:ea typeface="Arial"/>
                <a:cs typeface="Arial"/>
                <a:sym typeface="Arial"/>
              </a:rPr>
              <a:t>Our Strategy</a:t>
            </a:r>
            <a:endParaRPr/>
          </a:p>
        </p:txBody>
      </p:sp>
      <p:sp>
        <p:nvSpPr>
          <p:cNvPr id="172" name="Google Shape;172;p19"/>
          <p:cNvSpPr/>
          <p:nvPr/>
        </p:nvSpPr>
        <p:spPr>
          <a:xfrm>
            <a:off x="539552" y="997118"/>
            <a:ext cx="360040" cy="45719"/>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1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ision and Mission">
  <p:cSld name="Vision and Mission">
    <p:spTree>
      <p:nvGrpSpPr>
        <p:cNvPr id="1" name="Shape 174"/>
        <p:cNvGrpSpPr/>
        <p:nvPr/>
      </p:nvGrpSpPr>
      <p:grpSpPr>
        <a:xfrm>
          <a:off x="0" y="0"/>
          <a:ext cx="0" cy="0"/>
          <a:chOff x="0" y="0"/>
          <a:chExt cx="0" cy="0"/>
        </a:xfrm>
      </p:grpSpPr>
      <p:sp>
        <p:nvSpPr>
          <p:cNvPr id="175" name="Google Shape;175;p20"/>
          <p:cNvSpPr txBox="1"/>
          <p:nvPr/>
        </p:nvSpPr>
        <p:spPr>
          <a:xfrm>
            <a:off x="431372" y="6231637"/>
            <a:ext cx="240026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rgbClr val="C61F16"/>
                </a:solidFill>
                <a:latin typeface="Roboto"/>
                <a:ea typeface="Roboto"/>
                <a:cs typeface="Roboto"/>
                <a:sym typeface="Roboto"/>
              </a:rPr>
              <a:t>www.earlham.ac.uk</a:t>
            </a:r>
            <a:endParaRPr/>
          </a:p>
        </p:txBody>
      </p:sp>
      <p:pic>
        <p:nvPicPr>
          <p:cNvPr id="176" name="Google Shape;176;p20" descr="Logo&#10;&#10;Description automatically generated"/>
          <p:cNvPicPr preferRelativeResize="0"/>
          <p:nvPr/>
        </p:nvPicPr>
        <p:blipFill rotWithShape="1">
          <a:blip r:embed="rId2">
            <a:alphaModFix/>
          </a:blip>
          <a:srcRect/>
          <a:stretch/>
        </p:blipFill>
        <p:spPr>
          <a:xfrm>
            <a:off x="9556013" y="6043327"/>
            <a:ext cx="1996091" cy="376621"/>
          </a:xfrm>
          <a:prstGeom prst="rect">
            <a:avLst/>
          </a:prstGeom>
          <a:noFill/>
          <a:ln>
            <a:noFill/>
          </a:ln>
        </p:spPr>
      </p:pic>
      <p:pic>
        <p:nvPicPr>
          <p:cNvPr id="177" name="Google Shape;177;p20" descr="Icon&#10;&#10;Description automatically generated"/>
          <p:cNvPicPr preferRelativeResize="0"/>
          <p:nvPr/>
        </p:nvPicPr>
        <p:blipFill rotWithShape="1">
          <a:blip r:embed="rId3">
            <a:alphaModFix amt="10000"/>
          </a:blip>
          <a:srcRect/>
          <a:stretch/>
        </p:blipFill>
        <p:spPr>
          <a:xfrm>
            <a:off x="1" y="0"/>
            <a:ext cx="5216236" cy="6858000"/>
          </a:xfrm>
          <a:prstGeom prst="rect">
            <a:avLst/>
          </a:prstGeom>
          <a:noFill/>
          <a:ln>
            <a:noFill/>
          </a:ln>
        </p:spPr>
      </p:pic>
      <p:sp>
        <p:nvSpPr>
          <p:cNvPr id="178" name="Google Shape;178;p20"/>
          <p:cNvSpPr/>
          <p:nvPr/>
        </p:nvSpPr>
        <p:spPr>
          <a:xfrm>
            <a:off x="7109813" y="4558348"/>
            <a:ext cx="377759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solidFill>
                  <a:srgbClr val="595959"/>
                </a:solidFill>
                <a:latin typeface="Roboto"/>
                <a:ea typeface="Roboto"/>
                <a:cs typeface="Roboto"/>
                <a:sym typeface="Roboto"/>
              </a:rPr>
              <a:t>Collaborating with academia and industry to realise the impact of our science</a:t>
            </a:r>
            <a:endParaRPr sz="1800">
              <a:solidFill>
                <a:schemeClr val="dk1"/>
              </a:solidFill>
              <a:latin typeface="Calibri"/>
              <a:ea typeface="Calibri"/>
              <a:cs typeface="Calibri"/>
              <a:sym typeface="Calibri"/>
            </a:endParaRPr>
          </a:p>
        </p:txBody>
      </p:sp>
      <p:sp>
        <p:nvSpPr>
          <p:cNvPr id="179" name="Google Shape;179;p20"/>
          <p:cNvSpPr/>
          <p:nvPr/>
        </p:nvSpPr>
        <p:spPr>
          <a:xfrm>
            <a:off x="817863" y="1445796"/>
            <a:ext cx="4450332"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rgbClr val="595959"/>
                </a:solidFill>
                <a:latin typeface="Roboto"/>
                <a:ea typeface="Roboto"/>
                <a:cs typeface="Roboto"/>
                <a:sym typeface="Roboto"/>
              </a:rPr>
              <a:t>We’re building a future where the biology of any organism can be understood by analysing its genome.</a:t>
            </a:r>
            <a:endParaRPr sz="2000">
              <a:solidFill>
                <a:srgbClr val="595959"/>
              </a:solidFill>
              <a:latin typeface="Roboto"/>
              <a:ea typeface="Roboto"/>
              <a:cs typeface="Roboto"/>
              <a:sym typeface="Roboto"/>
            </a:endParaRPr>
          </a:p>
        </p:txBody>
      </p:sp>
      <p:sp>
        <p:nvSpPr>
          <p:cNvPr id="180" name="Google Shape;180;p20"/>
          <p:cNvSpPr txBox="1"/>
          <p:nvPr/>
        </p:nvSpPr>
        <p:spPr>
          <a:xfrm>
            <a:off x="789359" y="740647"/>
            <a:ext cx="2304255" cy="4364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61F16"/>
              </a:buClr>
              <a:buSzPts val="2800"/>
              <a:buFont typeface="Arial"/>
              <a:buNone/>
            </a:pPr>
            <a:r>
              <a:rPr lang="en-GB" sz="2800">
                <a:solidFill>
                  <a:srgbClr val="C61F16"/>
                </a:solidFill>
                <a:latin typeface="Arial"/>
                <a:ea typeface="Arial"/>
                <a:cs typeface="Arial"/>
                <a:sym typeface="Arial"/>
              </a:rPr>
              <a:t>Our </a:t>
            </a:r>
            <a:r>
              <a:rPr lang="en-GB" sz="2800">
                <a:solidFill>
                  <a:srgbClr val="595959"/>
                </a:solidFill>
                <a:latin typeface="Arial"/>
                <a:ea typeface="Arial"/>
                <a:cs typeface="Arial"/>
                <a:sym typeface="Arial"/>
              </a:rPr>
              <a:t>Vision</a:t>
            </a:r>
            <a:endParaRPr/>
          </a:p>
        </p:txBody>
      </p:sp>
      <p:sp>
        <p:nvSpPr>
          <p:cNvPr id="181" name="Google Shape;181;p20"/>
          <p:cNvSpPr/>
          <p:nvPr/>
        </p:nvSpPr>
        <p:spPr>
          <a:xfrm>
            <a:off x="857351" y="3925515"/>
            <a:ext cx="4639444"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a:solidFill>
                  <a:srgbClr val="595959"/>
                </a:solidFill>
                <a:latin typeface="Roboto"/>
                <a:ea typeface="Roboto"/>
                <a:cs typeface="Roboto"/>
                <a:sym typeface="Roboto"/>
              </a:rPr>
              <a:t>The Earlham Institute’s mission is to decode the scale and complexity of living systems so we can understand, benefit from, and protect life on Earth.</a:t>
            </a:r>
            <a:endParaRPr/>
          </a:p>
        </p:txBody>
      </p:sp>
      <p:sp>
        <p:nvSpPr>
          <p:cNvPr id="182" name="Google Shape;182;p20"/>
          <p:cNvSpPr/>
          <p:nvPr/>
        </p:nvSpPr>
        <p:spPr>
          <a:xfrm>
            <a:off x="6329521" y="761468"/>
            <a:ext cx="5161361"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400">
                <a:solidFill>
                  <a:srgbClr val="595959"/>
                </a:solidFill>
                <a:latin typeface="Roboto"/>
                <a:ea typeface="Roboto"/>
                <a:cs typeface="Roboto"/>
                <a:sym typeface="Roboto"/>
              </a:rPr>
              <a:t>Bringing together multi-disciplinary expertise in the life sciences with engineering, computational science, and biotechnology, we are:</a:t>
            </a:r>
            <a:endParaRPr/>
          </a:p>
        </p:txBody>
      </p:sp>
      <p:sp>
        <p:nvSpPr>
          <p:cNvPr id="183" name="Google Shape;183;p20"/>
          <p:cNvSpPr/>
          <p:nvPr/>
        </p:nvSpPr>
        <p:spPr>
          <a:xfrm>
            <a:off x="6420653" y="5264482"/>
            <a:ext cx="668095" cy="555468"/>
          </a:xfrm>
          <a:prstGeom prst="rect">
            <a:avLst/>
          </a:prstGeom>
          <a:solidFill>
            <a:srgbClr val="E73C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20"/>
          <p:cNvSpPr/>
          <p:nvPr/>
        </p:nvSpPr>
        <p:spPr>
          <a:xfrm>
            <a:off x="6420653" y="3838268"/>
            <a:ext cx="668095" cy="555468"/>
          </a:xfrm>
          <a:prstGeom prst="rect">
            <a:avLst/>
          </a:prstGeom>
          <a:solidFill>
            <a:srgbClr val="3156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20"/>
          <p:cNvSpPr/>
          <p:nvPr/>
        </p:nvSpPr>
        <p:spPr>
          <a:xfrm>
            <a:off x="6420653" y="4551573"/>
            <a:ext cx="668095" cy="555468"/>
          </a:xfrm>
          <a:prstGeom prst="rect">
            <a:avLst/>
          </a:prstGeom>
          <a:solidFill>
            <a:srgbClr val="8F31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6" name="Google Shape;186;p20"/>
          <p:cNvGrpSpPr/>
          <p:nvPr/>
        </p:nvGrpSpPr>
        <p:grpSpPr>
          <a:xfrm>
            <a:off x="6421817" y="2369951"/>
            <a:ext cx="680059" cy="555468"/>
            <a:chOff x="4452090" y="2708920"/>
            <a:chExt cx="680058" cy="555468"/>
          </a:xfrm>
        </p:grpSpPr>
        <p:sp>
          <p:nvSpPr>
            <p:cNvPr id="187" name="Google Shape;187;p20"/>
            <p:cNvSpPr/>
            <p:nvPr/>
          </p:nvSpPr>
          <p:spPr>
            <a:xfrm>
              <a:off x="4452090" y="2708920"/>
              <a:ext cx="680058" cy="555468"/>
            </a:xfrm>
            <a:prstGeom prst="rect">
              <a:avLst/>
            </a:prstGeom>
            <a:solidFill>
              <a:srgbClr val="54CE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8" name="Google Shape;188;p20" descr="Icon&#10;&#10;Description automatically generated"/>
            <p:cNvPicPr preferRelativeResize="0"/>
            <p:nvPr/>
          </p:nvPicPr>
          <p:blipFill rotWithShape="1">
            <a:blip r:embed="rId4">
              <a:alphaModFix/>
            </a:blip>
            <a:srcRect/>
            <a:stretch/>
          </p:blipFill>
          <p:spPr>
            <a:xfrm>
              <a:off x="4561654" y="2764173"/>
              <a:ext cx="444961" cy="444961"/>
            </a:xfrm>
            <a:prstGeom prst="rect">
              <a:avLst/>
            </a:prstGeom>
            <a:noFill/>
            <a:ln>
              <a:noFill/>
            </a:ln>
          </p:spPr>
        </p:pic>
      </p:grpSp>
      <p:pic>
        <p:nvPicPr>
          <p:cNvPr id="189" name="Google Shape;189;p20" descr="Icon&#10;&#10;Description automatically generated"/>
          <p:cNvPicPr preferRelativeResize="0"/>
          <p:nvPr/>
        </p:nvPicPr>
        <p:blipFill rotWithShape="1">
          <a:blip r:embed="rId5">
            <a:alphaModFix/>
          </a:blip>
          <a:srcRect/>
          <a:stretch/>
        </p:blipFill>
        <p:spPr>
          <a:xfrm>
            <a:off x="6505581" y="5308311"/>
            <a:ext cx="467811" cy="467810"/>
          </a:xfrm>
          <a:prstGeom prst="rect">
            <a:avLst/>
          </a:prstGeom>
          <a:noFill/>
          <a:ln>
            <a:noFill/>
          </a:ln>
        </p:spPr>
      </p:pic>
      <p:pic>
        <p:nvPicPr>
          <p:cNvPr id="190" name="Google Shape;190;p20" descr="Icon&#10;&#10;Description automatically generated"/>
          <p:cNvPicPr preferRelativeResize="0"/>
          <p:nvPr/>
        </p:nvPicPr>
        <p:blipFill rotWithShape="1">
          <a:blip r:embed="rId6">
            <a:alphaModFix/>
          </a:blip>
          <a:srcRect/>
          <a:stretch/>
        </p:blipFill>
        <p:spPr>
          <a:xfrm>
            <a:off x="6514318" y="4598476"/>
            <a:ext cx="461665" cy="461665"/>
          </a:xfrm>
          <a:prstGeom prst="rect">
            <a:avLst/>
          </a:prstGeom>
          <a:noFill/>
          <a:ln>
            <a:noFill/>
          </a:ln>
        </p:spPr>
      </p:pic>
      <p:pic>
        <p:nvPicPr>
          <p:cNvPr id="191" name="Google Shape;191;p20" descr="Icon&#10;&#10;Description automatically generated"/>
          <p:cNvPicPr preferRelativeResize="0"/>
          <p:nvPr/>
        </p:nvPicPr>
        <p:blipFill rotWithShape="1">
          <a:blip r:embed="rId7">
            <a:alphaModFix/>
          </a:blip>
          <a:srcRect/>
          <a:stretch/>
        </p:blipFill>
        <p:spPr>
          <a:xfrm>
            <a:off x="6538957" y="3869772"/>
            <a:ext cx="468005" cy="468005"/>
          </a:xfrm>
          <a:prstGeom prst="rect">
            <a:avLst/>
          </a:prstGeom>
          <a:noFill/>
          <a:ln>
            <a:noFill/>
          </a:ln>
        </p:spPr>
      </p:pic>
      <p:grpSp>
        <p:nvGrpSpPr>
          <p:cNvPr id="192" name="Google Shape;192;p20"/>
          <p:cNvGrpSpPr/>
          <p:nvPr/>
        </p:nvGrpSpPr>
        <p:grpSpPr>
          <a:xfrm>
            <a:off x="6421817" y="1624852"/>
            <a:ext cx="680059" cy="555468"/>
            <a:chOff x="4452090" y="2027985"/>
            <a:chExt cx="680058" cy="555468"/>
          </a:xfrm>
        </p:grpSpPr>
        <p:sp>
          <p:nvSpPr>
            <p:cNvPr id="193" name="Google Shape;193;p20"/>
            <p:cNvSpPr/>
            <p:nvPr/>
          </p:nvSpPr>
          <p:spPr>
            <a:xfrm>
              <a:off x="4452090" y="2027985"/>
              <a:ext cx="680058" cy="555468"/>
            </a:xfrm>
            <a:prstGeom prst="rect">
              <a:avLst/>
            </a:prstGeom>
            <a:solidFill>
              <a:srgbClr val="108E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4" name="Google Shape;194;p20" descr="Icon&#10;&#10;Description automatically generated"/>
            <p:cNvPicPr preferRelativeResize="0"/>
            <p:nvPr/>
          </p:nvPicPr>
          <p:blipFill rotWithShape="1">
            <a:blip r:embed="rId8">
              <a:alphaModFix/>
            </a:blip>
            <a:srcRect/>
            <a:stretch/>
          </p:blipFill>
          <p:spPr>
            <a:xfrm>
              <a:off x="4569459" y="2112122"/>
              <a:ext cx="437156" cy="437156"/>
            </a:xfrm>
            <a:prstGeom prst="rect">
              <a:avLst/>
            </a:prstGeom>
            <a:noFill/>
            <a:ln>
              <a:noFill/>
            </a:ln>
          </p:spPr>
        </p:pic>
      </p:grpSp>
      <p:sp>
        <p:nvSpPr>
          <p:cNvPr id="195" name="Google Shape;195;p20"/>
          <p:cNvSpPr/>
          <p:nvPr/>
        </p:nvSpPr>
        <p:spPr>
          <a:xfrm>
            <a:off x="7109813" y="1671754"/>
            <a:ext cx="326031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solidFill>
                  <a:srgbClr val="595959"/>
                </a:solidFill>
                <a:latin typeface="Roboto"/>
                <a:ea typeface="Roboto"/>
                <a:cs typeface="Roboto"/>
                <a:sym typeface="Roboto"/>
              </a:rPr>
              <a:t>Answering fundamental and important biological questions</a:t>
            </a:r>
            <a:endParaRPr/>
          </a:p>
        </p:txBody>
      </p:sp>
      <p:sp>
        <p:nvSpPr>
          <p:cNvPr id="196" name="Google Shape;196;p20"/>
          <p:cNvSpPr/>
          <p:nvPr/>
        </p:nvSpPr>
        <p:spPr>
          <a:xfrm>
            <a:off x="7109813" y="2371920"/>
            <a:ext cx="326031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solidFill>
                  <a:srgbClr val="595959"/>
                </a:solidFill>
                <a:latin typeface="Roboto"/>
                <a:ea typeface="Roboto"/>
                <a:cs typeface="Roboto"/>
                <a:sym typeface="Roboto"/>
              </a:rPr>
              <a:t>Pioneering the development of new technology and enabling resources</a:t>
            </a:r>
            <a:endParaRPr sz="1200">
              <a:solidFill>
                <a:schemeClr val="dk1"/>
              </a:solidFill>
              <a:latin typeface="Calibri"/>
              <a:ea typeface="Calibri"/>
              <a:cs typeface="Calibri"/>
              <a:sym typeface="Calibri"/>
            </a:endParaRPr>
          </a:p>
        </p:txBody>
      </p:sp>
      <p:sp>
        <p:nvSpPr>
          <p:cNvPr id="197" name="Google Shape;197;p20"/>
          <p:cNvSpPr/>
          <p:nvPr/>
        </p:nvSpPr>
        <p:spPr>
          <a:xfrm>
            <a:off x="7088745" y="3115051"/>
            <a:ext cx="389365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solidFill>
                  <a:srgbClr val="595959"/>
                </a:solidFill>
                <a:latin typeface="Roboto"/>
                <a:ea typeface="Roboto"/>
                <a:cs typeface="Roboto"/>
                <a:sym typeface="Roboto"/>
              </a:rPr>
              <a:t>Using our unique skills, knowledge, and infrastructure to address global challenges</a:t>
            </a:r>
            <a:endParaRPr sz="1200">
              <a:solidFill>
                <a:schemeClr val="dk1"/>
              </a:solidFill>
              <a:latin typeface="Calibri"/>
              <a:ea typeface="Calibri"/>
              <a:cs typeface="Calibri"/>
              <a:sym typeface="Calibri"/>
            </a:endParaRPr>
          </a:p>
        </p:txBody>
      </p:sp>
      <p:grpSp>
        <p:nvGrpSpPr>
          <p:cNvPr id="198" name="Google Shape;198;p20"/>
          <p:cNvGrpSpPr/>
          <p:nvPr/>
        </p:nvGrpSpPr>
        <p:grpSpPr>
          <a:xfrm>
            <a:off x="6426193" y="3115050"/>
            <a:ext cx="671307" cy="555468"/>
            <a:chOff x="4460842" y="3498262"/>
            <a:chExt cx="671306" cy="555468"/>
          </a:xfrm>
        </p:grpSpPr>
        <p:sp>
          <p:nvSpPr>
            <p:cNvPr id="199" name="Google Shape;199;p20"/>
            <p:cNvSpPr/>
            <p:nvPr/>
          </p:nvSpPr>
          <p:spPr>
            <a:xfrm>
              <a:off x="4460842" y="3498262"/>
              <a:ext cx="671306" cy="555468"/>
            </a:xfrm>
            <a:prstGeom prst="rect">
              <a:avLst/>
            </a:prstGeom>
            <a:solidFill>
              <a:srgbClr val="2E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0" name="Google Shape;200;p20" descr="Icon&#10;&#10;Description automatically generated"/>
            <p:cNvPicPr preferRelativeResize="0"/>
            <p:nvPr/>
          </p:nvPicPr>
          <p:blipFill rotWithShape="1">
            <a:blip r:embed="rId9">
              <a:alphaModFix/>
            </a:blip>
            <a:srcRect/>
            <a:stretch/>
          </p:blipFill>
          <p:spPr>
            <a:xfrm>
              <a:off x="4573606" y="3557483"/>
              <a:ext cx="437025" cy="437025"/>
            </a:xfrm>
            <a:prstGeom prst="rect">
              <a:avLst/>
            </a:prstGeom>
            <a:noFill/>
            <a:ln>
              <a:noFill/>
            </a:ln>
          </p:spPr>
        </p:pic>
      </p:grpSp>
      <p:sp>
        <p:nvSpPr>
          <p:cNvPr id="201" name="Google Shape;201;p20"/>
          <p:cNvSpPr/>
          <p:nvPr/>
        </p:nvSpPr>
        <p:spPr>
          <a:xfrm>
            <a:off x="7097500" y="3766304"/>
            <a:ext cx="365232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solidFill>
                  <a:srgbClr val="595959"/>
                </a:solidFill>
                <a:latin typeface="Roboto"/>
                <a:ea typeface="Roboto"/>
                <a:cs typeface="Roboto"/>
                <a:sym typeface="Roboto"/>
              </a:rPr>
              <a:t>Training the next generation of scientists and upskilling the community</a:t>
            </a:r>
            <a:endParaRPr sz="1200">
              <a:solidFill>
                <a:schemeClr val="dk1"/>
              </a:solidFill>
              <a:latin typeface="Calibri"/>
              <a:ea typeface="Calibri"/>
              <a:cs typeface="Calibri"/>
              <a:sym typeface="Calibri"/>
            </a:endParaRPr>
          </a:p>
        </p:txBody>
      </p:sp>
      <p:sp>
        <p:nvSpPr>
          <p:cNvPr id="202" name="Google Shape;202;p20"/>
          <p:cNvSpPr/>
          <p:nvPr/>
        </p:nvSpPr>
        <p:spPr>
          <a:xfrm>
            <a:off x="7109813" y="5261496"/>
            <a:ext cx="363684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solidFill>
                  <a:srgbClr val="595959"/>
                </a:solidFill>
                <a:latin typeface="Roboto"/>
                <a:ea typeface="Roboto"/>
                <a:cs typeface="Roboto"/>
                <a:sym typeface="Roboto"/>
              </a:rPr>
              <a:t>Engaging with policy makers, the public, and stakeholders about our science</a:t>
            </a:r>
            <a:endParaRPr/>
          </a:p>
        </p:txBody>
      </p:sp>
      <p:sp>
        <p:nvSpPr>
          <p:cNvPr id="203" name="Google Shape;203;p20"/>
          <p:cNvSpPr/>
          <p:nvPr/>
        </p:nvSpPr>
        <p:spPr>
          <a:xfrm>
            <a:off x="907975" y="1215178"/>
            <a:ext cx="360040" cy="45719"/>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20"/>
          <p:cNvSpPr/>
          <p:nvPr/>
        </p:nvSpPr>
        <p:spPr>
          <a:xfrm>
            <a:off x="976936" y="3669486"/>
            <a:ext cx="360040" cy="45719"/>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20"/>
          <p:cNvSpPr txBox="1"/>
          <p:nvPr/>
        </p:nvSpPr>
        <p:spPr>
          <a:xfrm>
            <a:off x="832671" y="3191712"/>
            <a:ext cx="2304255" cy="4364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61F16"/>
              </a:buClr>
              <a:buSzPts val="2800"/>
              <a:buFont typeface="Arial"/>
              <a:buNone/>
            </a:pPr>
            <a:r>
              <a:rPr lang="en-GB" sz="2800">
                <a:solidFill>
                  <a:srgbClr val="C61F16"/>
                </a:solidFill>
                <a:latin typeface="Arial"/>
                <a:ea typeface="Arial"/>
                <a:cs typeface="Arial"/>
                <a:sym typeface="Arial"/>
              </a:rPr>
              <a:t>Our </a:t>
            </a:r>
            <a:r>
              <a:rPr lang="en-GB" sz="2800">
                <a:solidFill>
                  <a:srgbClr val="595959"/>
                </a:solidFill>
                <a:latin typeface="Arial"/>
                <a:ea typeface="Arial"/>
                <a:cs typeface="Arial"/>
                <a:sym typeface="Arial"/>
              </a:rPr>
              <a:t>Mission</a:t>
            </a:r>
            <a:endParaRPr/>
          </a:p>
        </p:txBody>
      </p:sp>
      <p:sp>
        <p:nvSpPr>
          <p:cNvPr id="206" name="Google Shape;206;p2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ta-intensive Bioscience - title">
  <p:cSld name="Data-intensive Bioscience - title">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1"/>
          <p:cNvSpPr/>
          <p:nvPr/>
        </p:nvSpPr>
        <p:spPr>
          <a:xfrm>
            <a:off x="0" y="0"/>
            <a:ext cx="12192000" cy="6858000"/>
          </a:xfrm>
          <a:prstGeom prst="rect">
            <a:avLst/>
          </a:prstGeom>
          <a:solidFill>
            <a:schemeClr val="dk1">
              <a:alpha val="5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9" name="Google Shape;209;p21" descr="Graphical user interface&#10;&#10;Description automatically generated with low confidence"/>
          <p:cNvPicPr preferRelativeResize="0"/>
          <p:nvPr/>
        </p:nvPicPr>
        <p:blipFill rotWithShape="1">
          <a:blip r:embed="rId3">
            <a:alphaModFix/>
          </a:blip>
          <a:srcRect/>
          <a:stretch/>
        </p:blipFill>
        <p:spPr>
          <a:xfrm>
            <a:off x="8893807" y="5761723"/>
            <a:ext cx="2224307" cy="535045"/>
          </a:xfrm>
          <a:prstGeom prst="rect">
            <a:avLst/>
          </a:prstGeom>
          <a:noFill/>
          <a:ln>
            <a:noFill/>
          </a:ln>
        </p:spPr>
      </p:pic>
      <p:sp>
        <p:nvSpPr>
          <p:cNvPr id="210" name="Google Shape;210;p21"/>
          <p:cNvSpPr txBox="1"/>
          <p:nvPr/>
        </p:nvSpPr>
        <p:spPr>
          <a:xfrm>
            <a:off x="405880" y="3846187"/>
            <a:ext cx="3538723" cy="1143001"/>
          </a:xfrm>
          <a:prstGeom prst="rect">
            <a:avLst/>
          </a:prstGeom>
          <a:noFill/>
          <a:ln>
            <a:noFill/>
          </a:ln>
        </p:spPr>
        <p:txBody>
          <a:bodyPr spcFirstLastPara="1" wrap="square" lIns="91425" tIns="45700" rIns="91425" bIns="45700" anchor="t" anchorCtr="0">
            <a:normAutofit fontScale="97500"/>
          </a:bodyPr>
          <a:lstStyle/>
          <a:p>
            <a:pPr marL="0" marR="0" lvl="0" indent="0" algn="ctr" rtl="0">
              <a:spcBef>
                <a:spcPts val="0"/>
              </a:spcBef>
              <a:spcAft>
                <a:spcPts val="0"/>
              </a:spcAft>
              <a:buClr>
                <a:schemeClr val="lt1"/>
              </a:buClr>
              <a:buSzPct val="100000"/>
              <a:buFont typeface="Arial"/>
              <a:buNone/>
            </a:pPr>
            <a:r>
              <a:rPr lang="en-GB" sz="3200">
                <a:solidFill>
                  <a:schemeClr val="lt1"/>
                </a:solidFill>
                <a:latin typeface="Arial"/>
                <a:ea typeface="Arial"/>
                <a:cs typeface="Arial"/>
                <a:sym typeface="Arial"/>
              </a:rPr>
              <a:t>Data-intensive Bioscience</a:t>
            </a:r>
            <a:endParaRPr/>
          </a:p>
        </p:txBody>
      </p:sp>
      <p:pic>
        <p:nvPicPr>
          <p:cNvPr id="211" name="Google Shape;211;p21" descr="Text&#10;&#10;Description automatically generated with medium confidence"/>
          <p:cNvPicPr preferRelativeResize="0"/>
          <p:nvPr/>
        </p:nvPicPr>
        <p:blipFill rotWithShape="1">
          <a:blip r:embed="rId4">
            <a:alphaModFix/>
          </a:blip>
          <a:srcRect/>
          <a:stretch/>
        </p:blipFill>
        <p:spPr>
          <a:xfrm>
            <a:off x="515063" y="5414177"/>
            <a:ext cx="2460712" cy="1230139"/>
          </a:xfrm>
          <a:prstGeom prst="rect">
            <a:avLst/>
          </a:prstGeom>
          <a:noFill/>
          <a:ln>
            <a:noFill/>
          </a:ln>
        </p:spPr>
      </p:pic>
      <p:pic>
        <p:nvPicPr>
          <p:cNvPr id="212" name="Google Shape;212;p21"/>
          <p:cNvPicPr preferRelativeResize="0"/>
          <p:nvPr/>
        </p:nvPicPr>
        <p:blipFill rotWithShape="1">
          <a:blip r:embed="rId5">
            <a:alphaModFix/>
          </a:blip>
          <a:srcRect/>
          <a:stretch/>
        </p:blipFill>
        <p:spPr>
          <a:xfrm>
            <a:off x="976215" y="1227475"/>
            <a:ext cx="2772011" cy="2511638"/>
          </a:xfrm>
          <a:prstGeom prst="rect">
            <a:avLst/>
          </a:prstGeom>
          <a:noFill/>
          <a:ln>
            <a:noFill/>
          </a:ln>
        </p:spPr>
      </p:pic>
      <p:sp>
        <p:nvSpPr>
          <p:cNvPr id="213" name="Google Shape;213;p2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541173" y="188640"/>
            <a:ext cx="11137237" cy="11430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C61F16"/>
              </a:buClr>
              <a:buSzPts val="2800"/>
              <a:buFont typeface="Arial"/>
              <a:buNone/>
              <a:defRPr sz="2800" b="0" i="0" u="none" strike="noStrike" cap="none">
                <a:solidFill>
                  <a:srgbClr val="C61F1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527383" y="1484784"/>
            <a:ext cx="11137237" cy="4311352"/>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360"/>
              </a:spcBef>
              <a:spcAft>
                <a:spcPts val="0"/>
              </a:spcAft>
              <a:buClr>
                <a:srgbClr val="C61F16"/>
              </a:buClr>
              <a:buSzPts val="1800"/>
              <a:buFont typeface="Arial"/>
              <a:buChar char="•"/>
              <a:defRPr sz="1800" b="0" i="0" u="none" strike="noStrike" cap="none">
                <a:solidFill>
                  <a:srgbClr val="4E515A"/>
                </a:solidFill>
                <a:latin typeface="Roboto"/>
                <a:ea typeface="Roboto"/>
                <a:cs typeface="Roboto"/>
                <a:sym typeface="Roboto"/>
              </a:defRPr>
            </a:lvl1pPr>
            <a:lvl2pPr marL="914400" marR="0" lvl="1" indent="-330200" algn="l" rtl="0">
              <a:spcBef>
                <a:spcPts val="320"/>
              </a:spcBef>
              <a:spcAft>
                <a:spcPts val="0"/>
              </a:spcAft>
              <a:buClr>
                <a:srgbClr val="C61F16"/>
              </a:buClr>
              <a:buSzPts val="1600"/>
              <a:buFont typeface="Arial"/>
              <a:buChar char="–"/>
              <a:defRPr sz="1600" b="0" i="0" u="none" strike="noStrike" cap="none">
                <a:solidFill>
                  <a:srgbClr val="4E515A"/>
                </a:solidFill>
                <a:latin typeface="Roboto"/>
                <a:ea typeface="Roboto"/>
                <a:cs typeface="Roboto"/>
                <a:sym typeface="Roboto"/>
              </a:defRPr>
            </a:lvl2pPr>
            <a:lvl3pPr marL="1371600" marR="0" lvl="2" indent="-381000" algn="l" rtl="0">
              <a:spcBef>
                <a:spcPts val="480"/>
              </a:spcBef>
              <a:spcAft>
                <a:spcPts val="0"/>
              </a:spcAft>
              <a:buClr>
                <a:srgbClr val="4E515A"/>
              </a:buClr>
              <a:buSzPts val="2400"/>
              <a:buFont typeface="Arial"/>
              <a:buChar char="•"/>
              <a:defRPr sz="2400" b="0" i="0" u="none" strike="noStrike" cap="none">
                <a:solidFill>
                  <a:srgbClr val="4E515A"/>
                </a:solidFill>
                <a:latin typeface="Calibri"/>
                <a:ea typeface="Calibri"/>
                <a:cs typeface="Calibri"/>
                <a:sym typeface="Calibri"/>
              </a:defRPr>
            </a:lvl3pPr>
            <a:lvl4pPr marL="1828800" marR="0" lvl="3" indent="-355600" algn="l" rtl="0">
              <a:spcBef>
                <a:spcPts val="400"/>
              </a:spcBef>
              <a:spcAft>
                <a:spcPts val="0"/>
              </a:spcAft>
              <a:buClr>
                <a:srgbClr val="4E515A"/>
              </a:buClr>
              <a:buSzPts val="2000"/>
              <a:buFont typeface="Arial"/>
              <a:buChar char="–"/>
              <a:defRPr sz="2000" b="0" i="0" u="none" strike="noStrike" cap="none">
                <a:solidFill>
                  <a:srgbClr val="4E515A"/>
                </a:solidFill>
                <a:latin typeface="Calibri"/>
                <a:ea typeface="Calibri"/>
                <a:cs typeface="Calibri"/>
                <a:sym typeface="Calibri"/>
              </a:defRPr>
            </a:lvl4pPr>
            <a:lvl5pPr marL="2286000" marR="0" lvl="4" indent="-355600" algn="l" rtl="0">
              <a:spcBef>
                <a:spcPts val="400"/>
              </a:spcBef>
              <a:spcAft>
                <a:spcPts val="0"/>
              </a:spcAft>
              <a:buClr>
                <a:srgbClr val="4E515A"/>
              </a:buClr>
              <a:buSzPts val="2000"/>
              <a:buFont typeface="Arial"/>
              <a:buChar char="»"/>
              <a:defRPr sz="2000" b="0" i="0" u="none" strike="noStrike" cap="none">
                <a:solidFill>
                  <a:srgbClr val="4E515A"/>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p:nvPr/>
        </p:nvSpPr>
        <p:spPr>
          <a:xfrm>
            <a:off x="431372" y="6231637"/>
            <a:ext cx="240026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b="0" i="0" u="none" strike="noStrike" cap="none">
                <a:solidFill>
                  <a:srgbClr val="C61F16"/>
                </a:solidFill>
                <a:latin typeface="Roboto"/>
                <a:ea typeface="Roboto"/>
                <a:cs typeface="Roboto"/>
                <a:sym typeface="Roboto"/>
              </a:rPr>
              <a:t>www.earlham.ac.uk</a:t>
            </a:r>
            <a:endParaRPr/>
          </a:p>
        </p:txBody>
      </p:sp>
      <p:pic>
        <p:nvPicPr>
          <p:cNvPr id="22" name="Google Shape;22;p3" descr="Logo&#10;&#10;Description automatically generated"/>
          <p:cNvPicPr preferRelativeResize="0"/>
          <p:nvPr/>
        </p:nvPicPr>
        <p:blipFill rotWithShape="1">
          <a:blip r:embed="rId2">
            <a:alphaModFix/>
          </a:blip>
          <a:srcRect/>
          <a:stretch/>
        </p:blipFill>
        <p:spPr>
          <a:xfrm>
            <a:off x="9556013" y="6043327"/>
            <a:ext cx="1996091" cy="376621"/>
          </a:xfrm>
          <a:prstGeom prst="rect">
            <a:avLst/>
          </a:prstGeom>
          <a:noFill/>
          <a:ln>
            <a:noFill/>
          </a:ln>
        </p:spPr>
      </p:pic>
      <p:sp>
        <p:nvSpPr>
          <p:cNvPr id="23" name="Google Shape;23;p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ata-intensive Bioscience">
  <p:cSld name="Data-intensive Bioscience">
    <p:spTree>
      <p:nvGrpSpPr>
        <p:cNvPr id="1" name="Shape 214"/>
        <p:cNvGrpSpPr/>
        <p:nvPr/>
      </p:nvGrpSpPr>
      <p:grpSpPr>
        <a:xfrm>
          <a:off x="0" y="0"/>
          <a:ext cx="0" cy="0"/>
          <a:chOff x="0" y="0"/>
          <a:chExt cx="0" cy="0"/>
        </a:xfrm>
      </p:grpSpPr>
      <p:pic>
        <p:nvPicPr>
          <p:cNvPr id="215" name="Google Shape;215;p22" descr="A black background with red dots and lines&#10;&#10;Description automatically generated"/>
          <p:cNvPicPr preferRelativeResize="0"/>
          <p:nvPr/>
        </p:nvPicPr>
        <p:blipFill rotWithShape="1">
          <a:blip r:embed="rId2">
            <a:alphaModFix amt="50000"/>
          </a:blip>
          <a:srcRect/>
          <a:stretch/>
        </p:blipFill>
        <p:spPr>
          <a:xfrm>
            <a:off x="-1692222" y="0"/>
            <a:ext cx="13884223" cy="6858000"/>
          </a:xfrm>
          <a:prstGeom prst="rect">
            <a:avLst/>
          </a:prstGeom>
          <a:noFill/>
          <a:ln>
            <a:noFill/>
          </a:ln>
        </p:spPr>
      </p:pic>
      <p:sp>
        <p:nvSpPr>
          <p:cNvPr id="216" name="Google Shape;216;p22"/>
          <p:cNvSpPr/>
          <p:nvPr/>
        </p:nvSpPr>
        <p:spPr>
          <a:xfrm>
            <a:off x="0" y="1477769"/>
            <a:ext cx="9418320" cy="403244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22"/>
          <p:cNvSpPr/>
          <p:nvPr/>
        </p:nvSpPr>
        <p:spPr>
          <a:xfrm>
            <a:off x="4597767" y="1997839"/>
            <a:ext cx="4464496"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595959"/>
                </a:solidFill>
                <a:latin typeface="Roboto"/>
                <a:ea typeface="Roboto"/>
                <a:cs typeface="Roboto"/>
                <a:sym typeface="Roboto"/>
              </a:rPr>
              <a:t>Lead the application of data science approaches to life science</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Make data more accessible and meaningful </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Develop new tools and algorithms, applying AI methods to complex data</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Educate and engage the public</a:t>
            </a:r>
            <a:endParaRPr/>
          </a:p>
        </p:txBody>
      </p:sp>
      <p:pic>
        <p:nvPicPr>
          <p:cNvPr id="218" name="Google Shape;218;p22" descr="Text&#10;&#10;Description automatically generated"/>
          <p:cNvPicPr preferRelativeResize="0"/>
          <p:nvPr/>
        </p:nvPicPr>
        <p:blipFill rotWithShape="1">
          <a:blip r:embed="rId3">
            <a:alphaModFix/>
          </a:blip>
          <a:srcRect/>
          <a:stretch/>
        </p:blipFill>
        <p:spPr>
          <a:xfrm>
            <a:off x="539552" y="1837810"/>
            <a:ext cx="3169845" cy="3169845"/>
          </a:xfrm>
          <a:prstGeom prst="rect">
            <a:avLst/>
          </a:prstGeom>
          <a:noFill/>
          <a:ln>
            <a:noFill/>
          </a:ln>
        </p:spPr>
      </p:pic>
      <p:sp>
        <p:nvSpPr>
          <p:cNvPr id="219" name="Google Shape;219;p22"/>
          <p:cNvSpPr/>
          <p:nvPr/>
        </p:nvSpPr>
        <p:spPr>
          <a:xfrm>
            <a:off x="4396939" y="2103049"/>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22"/>
          <p:cNvSpPr/>
          <p:nvPr/>
        </p:nvSpPr>
        <p:spPr>
          <a:xfrm>
            <a:off x="4396939" y="2941948"/>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22"/>
          <p:cNvSpPr/>
          <p:nvPr/>
        </p:nvSpPr>
        <p:spPr>
          <a:xfrm>
            <a:off x="4396939" y="3747291"/>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22"/>
          <p:cNvSpPr/>
          <p:nvPr/>
        </p:nvSpPr>
        <p:spPr>
          <a:xfrm>
            <a:off x="4396939" y="4569412"/>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22"/>
          <p:cNvSpPr/>
          <p:nvPr/>
        </p:nvSpPr>
        <p:spPr>
          <a:xfrm>
            <a:off x="539552" y="997118"/>
            <a:ext cx="360040" cy="45719"/>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22"/>
          <p:cNvSpPr txBox="1"/>
          <p:nvPr/>
        </p:nvSpPr>
        <p:spPr>
          <a:xfrm>
            <a:off x="431372" y="6231637"/>
            <a:ext cx="240026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id="225" name="Google Shape;225;p22" descr="Logo&#10;&#10;Description automatically generated"/>
          <p:cNvPicPr preferRelativeResize="0"/>
          <p:nvPr/>
        </p:nvPicPr>
        <p:blipFill rotWithShape="1">
          <a:blip r:embed="rId4">
            <a:alphaModFix/>
          </a:blip>
          <a:srcRect/>
          <a:stretch/>
        </p:blipFill>
        <p:spPr>
          <a:xfrm>
            <a:off x="9556013" y="6043327"/>
            <a:ext cx="1996091" cy="376621"/>
          </a:xfrm>
          <a:prstGeom prst="rect">
            <a:avLst/>
          </a:prstGeom>
          <a:noFill/>
          <a:ln>
            <a:noFill/>
          </a:ln>
        </p:spPr>
      </p:pic>
      <p:sp>
        <p:nvSpPr>
          <p:cNvPr id="226" name="Google Shape;226;p22"/>
          <p:cNvSpPr txBox="1"/>
          <p:nvPr/>
        </p:nvSpPr>
        <p:spPr>
          <a:xfrm>
            <a:off x="431373" y="473898"/>
            <a:ext cx="518474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C61F16"/>
                </a:solidFill>
                <a:latin typeface="Arial"/>
                <a:ea typeface="Arial"/>
                <a:cs typeface="Arial"/>
                <a:sym typeface="Arial"/>
              </a:rPr>
              <a:t>Data-Intensive Bioscience</a:t>
            </a:r>
            <a:endParaRPr/>
          </a:p>
        </p:txBody>
      </p:sp>
      <p:sp>
        <p:nvSpPr>
          <p:cNvPr id="227" name="Google Shape;227;p2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chnology Development - title">
  <p:cSld name="Technology Development - title">
    <p:bg>
      <p:bgPr>
        <a:blipFill>
          <a:blip r:embed="rId2">
            <a:alphaModFix/>
          </a:blip>
          <a:stretch>
            <a:fillRect/>
          </a:stretch>
        </a:blipFill>
        <a:effectLst/>
      </p:bgPr>
    </p:bg>
    <p:spTree>
      <p:nvGrpSpPr>
        <p:cNvPr id="1" name="Shape 228"/>
        <p:cNvGrpSpPr/>
        <p:nvPr/>
      </p:nvGrpSpPr>
      <p:grpSpPr>
        <a:xfrm>
          <a:off x="0" y="0"/>
          <a:ext cx="0" cy="0"/>
          <a:chOff x="0" y="0"/>
          <a:chExt cx="0" cy="0"/>
        </a:xfrm>
      </p:grpSpPr>
      <p:sp>
        <p:nvSpPr>
          <p:cNvPr id="229" name="Google Shape;229;p23"/>
          <p:cNvSpPr/>
          <p:nvPr/>
        </p:nvSpPr>
        <p:spPr>
          <a:xfrm>
            <a:off x="0" y="0"/>
            <a:ext cx="12192000" cy="6858000"/>
          </a:xfrm>
          <a:prstGeom prst="rect">
            <a:avLst/>
          </a:prstGeom>
          <a:solidFill>
            <a:schemeClr val="dk1">
              <a:alpha val="5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23"/>
          <p:cNvSpPr txBox="1"/>
          <p:nvPr/>
        </p:nvSpPr>
        <p:spPr>
          <a:xfrm>
            <a:off x="403536" y="4044512"/>
            <a:ext cx="3538723" cy="1143001"/>
          </a:xfrm>
          <a:prstGeom prst="rect">
            <a:avLst/>
          </a:prstGeom>
          <a:noFill/>
          <a:ln>
            <a:noFill/>
          </a:ln>
        </p:spPr>
        <p:txBody>
          <a:bodyPr spcFirstLastPara="1" wrap="square" lIns="91425" tIns="45700" rIns="91425" bIns="45700" anchor="t" anchorCtr="0">
            <a:normAutofit fontScale="97500"/>
          </a:bodyPr>
          <a:lstStyle/>
          <a:p>
            <a:pPr marL="0" marR="0" lvl="0" indent="0" algn="ctr" rtl="0">
              <a:spcBef>
                <a:spcPts val="0"/>
              </a:spcBef>
              <a:spcAft>
                <a:spcPts val="0"/>
              </a:spcAft>
              <a:buClr>
                <a:schemeClr val="lt1"/>
              </a:buClr>
              <a:buSzPct val="100000"/>
              <a:buFont typeface="Arial"/>
              <a:buNone/>
            </a:pPr>
            <a:r>
              <a:rPr lang="en-GB" sz="3200">
                <a:solidFill>
                  <a:schemeClr val="lt1"/>
                </a:solidFill>
                <a:latin typeface="Arial"/>
                <a:ea typeface="Arial"/>
                <a:cs typeface="Arial"/>
                <a:sym typeface="Arial"/>
              </a:rPr>
              <a:t>Technology Development</a:t>
            </a:r>
            <a:endParaRPr/>
          </a:p>
        </p:txBody>
      </p:sp>
      <p:pic>
        <p:nvPicPr>
          <p:cNvPr id="231" name="Google Shape;231;p23" descr="Graphical user interface&#10;&#10;Description automatically generated with low confidence"/>
          <p:cNvPicPr preferRelativeResize="0"/>
          <p:nvPr/>
        </p:nvPicPr>
        <p:blipFill rotWithShape="1">
          <a:blip r:embed="rId3">
            <a:alphaModFix/>
          </a:blip>
          <a:srcRect/>
          <a:stretch/>
        </p:blipFill>
        <p:spPr>
          <a:xfrm>
            <a:off x="8893807" y="5761723"/>
            <a:ext cx="2224307" cy="535045"/>
          </a:xfrm>
          <a:prstGeom prst="rect">
            <a:avLst/>
          </a:prstGeom>
          <a:noFill/>
          <a:ln>
            <a:noFill/>
          </a:ln>
        </p:spPr>
      </p:pic>
      <p:pic>
        <p:nvPicPr>
          <p:cNvPr id="232" name="Google Shape;232;p23" descr="Text&#10;&#10;Description automatically generated with medium confidence"/>
          <p:cNvPicPr preferRelativeResize="0"/>
          <p:nvPr/>
        </p:nvPicPr>
        <p:blipFill rotWithShape="1">
          <a:blip r:embed="rId4">
            <a:alphaModFix/>
          </a:blip>
          <a:srcRect/>
          <a:stretch/>
        </p:blipFill>
        <p:spPr>
          <a:xfrm>
            <a:off x="515063" y="5414177"/>
            <a:ext cx="2460712" cy="1230139"/>
          </a:xfrm>
          <a:prstGeom prst="rect">
            <a:avLst/>
          </a:prstGeom>
          <a:noFill/>
          <a:ln>
            <a:noFill/>
          </a:ln>
        </p:spPr>
      </p:pic>
      <p:pic>
        <p:nvPicPr>
          <p:cNvPr id="233" name="Google Shape;233;p23"/>
          <p:cNvPicPr preferRelativeResize="0"/>
          <p:nvPr/>
        </p:nvPicPr>
        <p:blipFill rotWithShape="1">
          <a:blip r:embed="rId5">
            <a:alphaModFix/>
          </a:blip>
          <a:srcRect/>
          <a:stretch/>
        </p:blipFill>
        <p:spPr>
          <a:xfrm>
            <a:off x="786014" y="1133705"/>
            <a:ext cx="2773767" cy="2773766"/>
          </a:xfrm>
          <a:prstGeom prst="rect">
            <a:avLst/>
          </a:prstGeom>
          <a:noFill/>
          <a:ln>
            <a:noFill/>
          </a:ln>
        </p:spPr>
      </p:pic>
      <p:sp>
        <p:nvSpPr>
          <p:cNvPr id="234" name="Google Shape;234;p2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chnology Development">
  <p:cSld name="Technology Development">
    <p:spTree>
      <p:nvGrpSpPr>
        <p:cNvPr id="1" name="Shape 235"/>
        <p:cNvGrpSpPr/>
        <p:nvPr/>
      </p:nvGrpSpPr>
      <p:grpSpPr>
        <a:xfrm>
          <a:off x="0" y="0"/>
          <a:ext cx="0" cy="0"/>
          <a:chOff x="0" y="0"/>
          <a:chExt cx="0" cy="0"/>
        </a:xfrm>
      </p:grpSpPr>
      <p:pic>
        <p:nvPicPr>
          <p:cNvPr id="236" name="Google Shape;236;p24" descr="A black background with red dots and lines&#10;&#10;Description automatically generated"/>
          <p:cNvPicPr preferRelativeResize="0"/>
          <p:nvPr/>
        </p:nvPicPr>
        <p:blipFill rotWithShape="1">
          <a:blip r:embed="rId2">
            <a:alphaModFix amt="50000"/>
          </a:blip>
          <a:srcRect/>
          <a:stretch/>
        </p:blipFill>
        <p:spPr>
          <a:xfrm>
            <a:off x="-1692222" y="0"/>
            <a:ext cx="13884223" cy="6858000"/>
          </a:xfrm>
          <a:prstGeom prst="rect">
            <a:avLst/>
          </a:prstGeom>
          <a:noFill/>
          <a:ln>
            <a:noFill/>
          </a:ln>
        </p:spPr>
      </p:pic>
      <p:sp>
        <p:nvSpPr>
          <p:cNvPr id="237" name="Google Shape;237;p24"/>
          <p:cNvSpPr/>
          <p:nvPr/>
        </p:nvSpPr>
        <p:spPr>
          <a:xfrm>
            <a:off x="0" y="1477769"/>
            <a:ext cx="9418320" cy="403244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24"/>
          <p:cNvSpPr/>
          <p:nvPr/>
        </p:nvSpPr>
        <p:spPr>
          <a:xfrm>
            <a:off x="4396939" y="2103049"/>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24"/>
          <p:cNvSpPr/>
          <p:nvPr/>
        </p:nvSpPr>
        <p:spPr>
          <a:xfrm>
            <a:off x="4396939" y="2941948"/>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24"/>
          <p:cNvSpPr/>
          <p:nvPr/>
        </p:nvSpPr>
        <p:spPr>
          <a:xfrm>
            <a:off x="4396939" y="3747291"/>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24"/>
          <p:cNvSpPr/>
          <p:nvPr/>
        </p:nvSpPr>
        <p:spPr>
          <a:xfrm>
            <a:off x="4396939" y="4569412"/>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24"/>
          <p:cNvSpPr/>
          <p:nvPr/>
        </p:nvSpPr>
        <p:spPr>
          <a:xfrm>
            <a:off x="539552" y="997118"/>
            <a:ext cx="360040" cy="45719"/>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24"/>
          <p:cNvSpPr txBox="1"/>
          <p:nvPr/>
        </p:nvSpPr>
        <p:spPr>
          <a:xfrm>
            <a:off x="431372" y="6231637"/>
            <a:ext cx="240026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id="244" name="Google Shape;244;p24" descr="Logo&#10;&#10;Description automatically generated"/>
          <p:cNvPicPr preferRelativeResize="0"/>
          <p:nvPr/>
        </p:nvPicPr>
        <p:blipFill rotWithShape="1">
          <a:blip r:embed="rId3">
            <a:alphaModFix/>
          </a:blip>
          <a:srcRect/>
          <a:stretch/>
        </p:blipFill>
        <p:spPr>
          <a:xfrm>
            <a:off x="9556013" y="6043327"/>
            <a:ext cx="1996091" cy="376621"/>
          </a:xfrm>
          <a:prstGeom prst="rect">
            <a:avLst/>
          </a:prstGeom>
          <a:noFill/>
          <a:ln>
            <a:noFill/>
          </a:ln>
        </p:spPr>
      </p:pic>
      <p:sp>
        <p:nvSpPr>
          <p:cNvPr id="245" name="Google Shape;245;p24"/>
          <p:cNvSpPr txBox="1"/>
          <p:nvPr/>
        </p:nvSpPr>
        <p:spPr>
          <a:xfrm>
            <a:off x="431373" y="473898"/>
            <a:ext cx="518474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C61F16"/>
                </a:solidFill>
                <a:latin typeface="Arial"/>
                <a:ea typeface="Arial"/>
                <a:cs typeface="Arial"/>
                <a:sym typeface="Arial"/>
              </a:rPr>
              <a:t>Technology Development</a:t>
            </a:r>
            <a:endParaRPr/>
          </a:p>
        </p:txBody>
      </p:sp>
      <p:sp>
        <p:nvSpPr>
          <p:cNvPr id="246" name="Google Shape;246;p24"/>
          <p:cNvSpPr/>
          <p:nvPr/>
        </p:nvSpPr>
        <p:spPr>
          <a:xfrm>
            <a:off x="4566605" y="1996289"/>
            <a:ext cx="4561897"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595959"/>
                </a:solidFill>
                <a:latin typeface="Roboto"/>
                <a:ea typeface="Roboto"/>
                <a:cs typeface="Roboto"/>
                <a:sym typeface="Roboto"/>
              </a:rPr>
              <a:t>Develop bespoke approaches to solving seemingly intractable problems</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Develop new methodologies to generate novel datasets </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Adopt a collaborative and multi-disciplinary approach to science</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Provide access to cutting-edge tools and advanced scientific training</a:t>
            </a:r>
            <a:endParaRPr/>
          </a:p>
        </p:txBody>
      </p:sp>
      <p:pic>
        <p:nvPicPr>
          <p:cNvPr id="247" name="Google Shape;247;p24" descr="A picture containing graphical user interface&#10;&#10;Description automatically generated"/>
          <p:cNvPicPr preferRelativeResize="0"/>
          <p:nvPr/>
        </p:nvPicPr>
        <p:blipFill rotWithShape="1">
          <a:blip r:embed="rId4">
            <a:alphaModFix/>
          </a:blip>
          <a:srcRect/>
          <a:stretch/>
        </p:blipFill>
        <p:spPr>
          <a:xfrm>
            <a:off x="572516" y="1887880"/>
            <a:ext cx="3082240" cy="3082240"/>
          </a:xfrm>
          <a:prstGeom prst="rect">
            <a:avLst/>
          </a:prstGeom>
          <a:noFill/>
          <a:ln>
            <a:noFill/>
          </a:ln>
        </p:spPr>
      </p:pic>
      <p:sp>
        <p:nvSpPr>
          <p:cNvPr id="248" name="Google Shape;248;p2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ystems and Synthetic Biology -title">
  <p:cSld name="Systems and Synthetic Biology -title">
    <p:bg>
      <p:bgPr>
        <a:blipFill>
          <a:blip r:embed="rId2">
            <a:alphaModFix/>
          </a:blip>
          <a:stretch>
            <a:fillRect/>
          </a:stretch>
        </a:blipFill>
        <a:effectLst/>
      </p:bgPr>
    </p:bg>
    <p:spTree>
      <p:nvGrpSpPr>
        <p:cNvPr id="1" name="Shape 249"/>
        <p:cNvGrpSpPr/>
        <p:nvPr/>
      </p:nvGrpSpPr>
      <p:grpSpPr>
        <a:xfrm>
          <a:off x="0" y="0"/>
          <a:ext cx="0" cy="0"/>
          <a:chOff x="0" y="0"/>
          <a:chExt cx="0" cy="0"/>
        </a:xfrm>
      </p:grpSpPr>
      <p:sp>
        <p:nvSpPr>
          <p:cNvPr id="250" name="Google Shape;250;p25"/>
          <p:cNvSpPr/>
          <p:nvPr/>
        </p:nvSpPr>
        <p:spPr>
          <a:xfrm>
            <a:off x="0" y="0"/>
            <a:ext cx="12192000" cy="6858000"/>
          </a:xfrm>
          <a:prstGeom prst="rect">
            <a:avLst/>
          </a:prstGeom>
          <a:solidFill>
            <a:schemeClr val="dk1">
              <a:alpha val="5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25"/>
          <p:cNvSpPr txBox="1"/>
          <p:nvPr/>
        </p:nvSpPr>
        <p:spPr>
          <a:xfrm>
            <a:off x="526852" y="3968232"/>
            <a:ext cx="3538723" cy="1143001"/>
          </a:xfrm>
          <a:prstGeom prst="rect">
            <a:avLst/>
          </a:prstGeom>
          <a:noFill/>
          <a:ln>
            <a:noFill/>
          </a:ln>
        </p:spPr>
        <p:txBody>
          <a:bodyPr spcFirstLastPara="1" wrap="square" lIns="91425" tIns="45700" rIns="91425" bIns="45700" anchor="t" anchorCtr="0">
            <a:normAutofit fontScale="97500"/>
          </a:bodyPr>
          <a:lstStyle/>
          <a:p>
            <a:pPr marL="0" marR="0" lvl="0" indent="0" algn="ctr" rtl="0">
              <a:spcBef>
                <a:spcPts val="0"/>
              </a:spcBef>
              <a:spcAft>
                <a:spcPts val="0"/>
              </a:spcAft>
              <a:buClr>
                <a:schemeClr val="lt1"/>
              </a:buClr>
              <a:buSzPct val="100000"/>
              <a:buFont typeface="Arial"/>
              <a:buNone/>
            </a:pPr>
            <a:r>
              <a:rPr lang="en-GB" sz="3200">
                <a:solidFill>
                  <a:schemeClr val="lt1"/>
                </a:solidFill>
                <a:latin typeface="Arial"/>
                <a:ea typeface="Arial"/>
                <a:cs typeface="Arial"/>
                <a:sym typeface="Arial"/>
              </a:rPr>
              <a:t>Systems and Synthetic Biology</a:t>
            </a:r>
            <a:endParaRPr/>
          </a:p>
        </p:txBody>
      </p:sp>
      <p:pic>
        <p:nvPicPr>
          <p:cNvPr id="252" name="Google Shape;252;p25" descr="Text&#10;&#10;Description automatically generated with medium confidence"/>
          <p:cNvPicPr preferRelativeResize="0"/>
          <p:nvPr/>
        </p:nvPicPr>
        <p:blipFill rotWithShape="1">
          <a:blip r:embed="rId3">
            <a:alphaModFix/>
          </a:blip>
          <a:srcRect/>
          <a:stretch/>
        </p:blipFill>
        <p:spPr>
          <a:xfrm>
            <a:off x="405880" y="5414179"/>
            <a:ext cx="2460712" cy="1230139"/>
          </a:xfrm>
          <a:prstGeom prst="rect">
            <a:avLst/>
          </a:prstGeom>
          <a:noFill/>
          <a:ln>
            <a:noFill/>
          </a:ln>
        </p:spPr>
      </p:pic>
      <p:pic>
        <p:nvPicPr>
          <p:cNvPr id="253" name="Google Shape;253;p25" descr="Graphical user interface&#10;&#10;Description automatically generated with low confidence"/>
          <p:cNvPicPr preferRelativeResize="0"/>
          <p:nvPr/>
        </p:nvPicPr>
        <p:blipFill rotWithShape="1">
          <a:blip r:embed="rId4">
            <a:alphaModFix/>
          </a:blip>
          <a:srcRect/>
          <a:stretch/>
        </p:blipFill>
        <p:spPr>
          <a:xfrm>
            <a:off x="8893807" y="5761723"/>
            <a:ext cx="2224307" cy="535045"/>
          </a:xfrm>
          <a:prstGeom prst="rect">
            <a:avLst/>
          </a:prstGeom>
          <a:noFill/>
          <a:ln>
            <a:noFill/>
          </a:ln>
        </p:spPr>
      </p:pic>
      <p:pic>
        <p:nvPicPr>
          <p:cNvPr id="254" name="Google Shape;254;p25"/>
          <p:cNvPicPr preferRelativeResize="0"/>
          <p:nvPr/>
        </p:nvPicPr>
        <p:blipFill rotWithShape="1">
          <a:blip r:embed="rId5">
            <a:alphaModFix/>
          </a:blip>
          <a:srcRect/>
          <a:stretch/>
        </p:blipFill>
        <p:spPr>
          <a:xfrm>
            <a:off x="1223063" y="1205216"/>
            <a:ext cx="2146301" cy="2763014"/>
          </a:xfrm>
          <a:prstGeom prst="rect">
            <a:avLst/>
          </a:prstGeom>
          <a:noFill/>
          <a:ln>
            <a:noFill/>
          </a:ln>
        </p:spPr>
      </p:pic>
      <p:sp>
        <p:nvSpPr>
          <p:cNvPr id="255" name="Google Shape;255;p2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ystems and Synthetic Biology">
  <p:cSld name="Systems and Synthetic Biology">
    <p:spTree>
      <p:nvGrpSpPr>
        <p:cNvPr id="1" name="Shape 256"/>
        <p:cNvGrpSpPr/>
        <p:nvPr/>
      </p:nvGrpSpPr>
      <p:grpSpPr>
        <a:xfrm>
          <a:off x="0" y="0"/>
          <a:ext cx="0" cy="0"/>
          <a:chOff x="0" y="0"/>
          <a:chExt cx="0" cy="0"/>
        </a:xfrm>
      </p:grpSpPr>
      <p:pic>
        <p:nvPicPr>
          <p:cNvPr id="257" name="Google Shape;257;p26" descr="A black background with red dots and lines&#10;&#10;Description automatically generated"/>
          <p:cNvPicPr preferRelativeResize="0"/>
          <p:nvPr/>
        </p:nvPicPr>
        <p:blipFill rotWithShape="1">
          <a:blip r:embed="rId2">
            <a:alphaModFix amt="50000"/>
          </a:blip>
          <a:srcRect/>
          <a:stretch/>
        </p:blipFill>
        <p:spPr>
          <a:xfrm>
            <a:off x="-1692222" y="0"/>
            <a:ext cx="13884223" cy="6858000"/>
          </a:xfrm>
          <a:prstGeom prst="rect">
            <a:avLst/>
          </a:prstGeom>
          <a:noFill/>
          <a:ln>
            <a:noFill/>
          </a:ln>
        </p:spPr>
      </p:pic>
      <p:sp>
        <p:nvSpPr>
          <p:cNvPr id="258" name="Google Shape;258;p26"/>
          <p:cNvSpPr/>
          <p:nvPr/>
        </p:nvSpPr>
        <p:spPr>
          <a:xfrm>
            <a:off x="0" y="1477769"/>
            <a:ext cx="9418320" cy="403244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26"/>
          <p:cNvSpPr/>
          <p:nvPr/>
        </p:nvSpPr>
        <p:spPr>
          <a:xfrm>
            <a:off x="4396939" y="2103049"/>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26"/>
          <p:cNvSpPr/>
          <p:nvPr/>
        </p:nvSpPr>
        <p:spPr>
          <a:xfrm>
            <a:off x="4396939" y="2941948"/>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26"/>
          <p:cNvSpPr/>
          <p:nvPr/>
        </p:nvSpPr>
        <p:spPr>
          <a:xfrm>
            <a:off x="4396939" y="3747291"/>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26"/>
          <p:cNvSpPr/>
          <p:nvPr/>
        </p:nvSpPr>
        <p:spPr>
          <a:xfrm>
            <a:off x="4396939" y="4569412"/>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26"/>
          <p:cNvSpPr/>
          <p:nvPr/>
        </p:nvSpPr>
        <p:spPr>
          <a:xfrm>
            <a:off x="539552" y="997118"/>
            <a:ext cx="360040" cy="45719"/>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26"/>
          <p:cNvSpPr txBox="1"/>
          <p:nvPr/>
        </p:nvSpPr>
        <p:spPr>
          <a:xfrm>
            <a:off x="431372" y="6231637"/>
            <a:ext cx="240026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id="265" name="Google Shape;265;p26" descr="Logo&#10;&#10;Description automatically generated"/>
          <p:cNvPicPr preferRelativeResize="0"/>
          <p:nvPr/>
        </p:nvPicPr>
        <p:blipFill rotWithShape="1">
          <a:blip r:embed="rId3">
            <a:alphaModFix/>
          </a:blip>
          <a:srcRect/>
          <a:stretch/>
        </p:blipFill>
        <p:spPr>
          <a:xfrm>
            <a:off x="9556013" y="6043327"/>
            <a:ext cx="1996091" cy="376621"/>
          </a:xfrm>
          <a:prstGeom prst="rect">
            <a:avLst/>
          </a:prstGeom>
          <a:noFill/>
          <a:ln>
            <a:noFill/>
          </a:ln>
        </p:spPr>
      </p:pic>
      <p:sp>
        <p:nvSpPr>
          <p:cNvPr id="266" name="Google Shape;266;p26"/>
          <p:cNvSpPr txBox="1"/>
          <p:nvPr/>
        </p:nvSpPr>
        <p:spPr>
          <a:xfrm>
            <a:off x="431371" y="473898"/>
            <a:ext cx="537451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C61F16"/>
                </a:solidFill>
                <a:latin typeface="Arial"/>
                <a:ea typeface="Arial"/>
                <a:cs typeface="Arial"/>
                <a:sym typeface="Arial"/>
              </a:rPr>
              <a:t>Systems and Synthetic Biology</a:t>
            </a:r>
            <a:endParaRPr/>
          </a:p>
        </p:txBody>
      </p:sp>
      <p:sp>
        <p:nvSpPr>
          <p:cNvPr id="267" name="Google Shape;267;p26"/>
          <p:cNvSpPr/>
          <p:nvPr/>
        </p:nvSpPr>
        <p:spPr>
          <a:xfrm>
            <a:off x="4566605" y="1996288"/>
            <a:ext cx="467654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595959"/>
                </a:solidFill>
                <a:latin typeface="Roboto"/>
                <a:ea typeface="Roboto"/>
                <a:cs typeface="Roboto"/>
                <a:sym typeface="Roboto"/>
              </a:rPr>
              <a:t>Develop predictive models for complex biological systems</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Harness new technology and approaches to integrate and interrogate complex datasets</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Apply engineering principles to biology to investigate networks and gene regulation</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Collaborate to overcome technical hurdles</a:t>
            </a:r>
            <a:endParaRPr/>
          </a:p>
        </p:txBody>
      </p:sp>
      <p:pic>
        <p:nvPicPr>
          <p:cNvPr id="268" name="Google Shape;268;p26" descr="Icon&#10;&#10;Description automatically generated"/>
          <p:cNvPicPr preferRelativeResize="0"/>
          <p:nvPr/>
        </p:nvPicPr>
        <p:blipFill rotWithShape="1">
          <a:blip r:embed="rId4">
            <a:alphaModFix/>
          </a:blip>
          <a:srcRect/>
          <a:stretch/>
        </p:blipFill>
        <p:spPr>
          <a:xfrm>
            <a:off x="107504" y="1772711"/>
            <a:ext cx="3376123" cy="3376122"/>
          </a:xfrm>
          <a:prstGeom prst="rect">
            <a:avLst/>
          </a:prstGeom>
          <a:noFill/>
          <a:ln>
            <a:noFill/>
          </a:ln>
        </p:spPr>
      </p:pic>
      <p:sp>
        <p:nvSpPr>
          <p:cNvPr id="269" name="Google Shape;269;p2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ddressing Urgent GLobal Challeneges - title">
  <p:cSld name="Addressing Urgent GLobal Challeneges - title">
    <p:bg>
      <p:bgPr>
        <a:blipFill>
          <a:blip r:embed="rId2">
            <a:alphaModFix/>
          </a:blip>
          <a:stretch>
            <a:fillRect/>
          </a:stretch>
        </a:blipFill>
        <a:effectLst/>
      </p:bgPr>
    </p:bg>
    <p:spTree>
      <p:nvGrpSpPr>
        <p:cNvPr id="1" name="Shape 270"/>
        <p:cNvGrpSpPr/>
        <p:nvPr/>
      </p:nvGrpSpPr>
      <p:grpSpPr>
        <a:xfrm>
          <a:off x="0" y="0"/>
          <a:ext cx="0" cy="0"/>
          <a:chOff x="0" y="0"/>
          <a:chExt cx="0" cy="0"/>
        </a:xfrm>
      </p:grpSpPr>
      <p:sp>
        <p:nvSpPr>
          <p:cNvPr id="271" name="Google Shape;271;p27"/>
          <p:cNvSpPr/>
          <p:nvPr/>
        </p:nvSpPr>
        <p:spPr>
          <a:xfrm>
            <a:off x="0" y="0"/>
            <a:ext cx="12192000" cy="6858000"/>
          </a:xfrm>
          <a:prstGeom prst="rect">
            <a:avLst/>
          </a:prstGeom>
          <a:solidFill>
            <a:schemeClr val="dk1">
              <a:alpha val="5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2" name="Google Shape;272;p27" descr="Text&#10;&#10;Description automatically generated with medium confidence"/>
          <p:cNvPicPr preferRelativeResize="0"/>
          <p:nvPr/>
        </p:nvPicPr>
        <p:blipFill rotWithShape="1">
          <a:blip r:embed="rId3">
            <a:alphaModFix/>
          </a:blip>
          <a:srcRect/>
          <a:stretch/>
        </p:blipFill>
        <p:spPr>
          <a:xfrm>
            <a:off x="405880" y="5414179"/>
            <a:ext cx="2460712" cy="1230139"/>
          </a:xfrm>
          <a:prstGeom prst="rect">
            <a:avLst/>
          </a:prstGeom>
          <a:noFill/>
          <a:ln>
            <a:noFill/>
          </a:ln>
        </p:spPr>
      </p:pic>
      <p:pic>
        <p:nvPicPr>
          <p:cNvPr id="273" name="Google Shape;273;p27" descr="Graphical user interface&#10;&#10;Description automatically generated with low confidence"/>
          <p:cNvPicPr preferRelativeResize="0"/>
          <p:nvPr/>
        </p:nvPicPr>
        <p:blipFill rotWithShape="1">
          <a:blip r:embed="rId4">
            <a:alphaModFix/>
          </a:blip>
          <a:srcRect/>
          <a:stretch/>
        </p:blipFill>
        <p:spPr>
          <a:xfrm>
            <a:off x="8893807" y="5761723"/>
            <a:ext cx="2224307" cy="535045"/>
          </a:xfrm>
          <a:prstGeom prst="rect">
            <a:avLst/>
          </a:prstGeom>
          <a:noFill/>
          <a:ln>
            <a:noFill/>
          </a:ln>
        </p:spPr>
      </p:pic>
      <p:sp>
        <p:nvSpPr>
          <p:cNvPr id="274" name="Google Shape;274;p27"/>
          <p:cNvSpPr txBox="1"/>
          <p:nvPr/>
        </p:nvSpPr>
        <p:spPr>
          <a:xfrm>
            <a:off x="536464" y="3573016"/>
            <a:ext cx="3024336" cy="2408202"/>
          </a:xfrm>
          <a:prstGeom prst="rect">
            <a:avLst/>
          </a:prstGeom>
          <a:noFill/>
          <a:ln>
            <a:noFill/>
          </a:ln>
        </p:spPr>
        <p:txBody>
          <a:bodyPr spcFirstLastPara="1" wrap="square" lIns="91425" tIns="45700" rIns="91425" bIns="45700" anchor="t" anchorCtr="0">
            <a:normAutofit fontScale="97500"/>
          </a:bodyPr>
          <a:lstStyle/>
          <a:p>
            <a:pPr marL="0" marR="0" lvl="0" indent="0" algn="ctr" rtl="0">
              <a:spcBef>
                <a:spcPts val="0"/>
              </a:spcBef>
              <a:spcAft>
                <a:spcPts val="0"/>
              </a:spcAft>
              <a:buClr>
                <a:schemeClr val="lt1"/>
              </a:buClr>
              <a:buSzPct val="100000"/>
              <a:buFont typeface="Arial"/>
              <a:buNone/>
            </a:pPr>
            <a:r>
              <a:rPr lang="en-GB" sz="3200">
                <a:solidFill>
                  <a:schemeClr val="lt1"/>
                </a:solidFill>
                <a:latin typeface="Arial"/>
                <a:ea typeface="Arial"/>
                <a:cs typeface="Arial"/>
                <a:sym typeface="Arial"/>
              </a:rPr>
              <a:t>Addressing Urgent Global Challenges</a:t>
            </a:r>
            <a:endParaRPr/>
          </a:p>
        </p:txBody>
      </p:sp>
      <p:pic>
        <p:nvPicPr>
          <p:cNvPr id="275" name="Google Shape;275;p27"/>
          <p:cNvPicPr preferRelativeResize="0"/>
          <p:nvPr/>
        </p:nvPicPr>
        <p:blipFill rotWithShape="1">
          <a:blip r:embed="rId5">
            <a:alphaModFix/>
          </a:blip>
          <a:srcRect/>
          <a:stretch/>
        </p:blipFill>
        <p:spPr>
          <a:xfrm>
            <a:off x="769680" y="876784"/>
            <a:ext cx="2674561" cy="2674561"/>
          </a:xfrm>
          <a:prstGeom prst="rect">
            <a:avLst/>
          </a:prstGeom>
          <a:noFill/>
          <a:ln>
            <a:noFill/>
          </a:ln>
        </p:spPr>
      </p:pic>
      <p:sp>
        <p:nvSpPr>
          <p:cNvPr id="276" name="Google Shape;276;p2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ddressing Urgent Global Challenges">
  <p:cSld name="Addressing Urgent Global Challenges">
    <p:spTree>
      <p:nvGrpSpPr>
        <p:cNvPr id="1" name="Shape 277"/>
        <p:cNvGrpSpPr/>
        <p:nvPr/>
      </p:nvGrpSpPr>
      <p:grpSpPr>
        <a:xfrm>
          <a:off x="0" y="0"/>
          <a:ext cx="0" cy="0"/>
          <a:chOff x="0" y="0"/>
          <a:chExt cx="0" cy="0"/>
        </a:xfrm>
      </p:grpSpPr>
      <p:pic>
        <p:nvPicPr>
          <p:cNvPr id="278" name="Google Shape;278;p28" descr="A black background with red dots and lines&#10;&#10;Description automatically generated"/>
          <p:cNvPicPr preferRelativeResize="0"/>
          <p:nvPr/>
        </p:nvPicPr>
        <p:blipFill rotWithShape="1">
          <a:blip r:embed="rId2">
            <a:alphaModFix amt="50000"/>
          </a:blip>
          <a:srcRect/>
          <a:stretch/>
        </p:blipFill>
        <p:spPr>
          <a:xfrm>
            <a:off x="-1692222" y="0"/>
            <a:ext cx="13884223" cy="6858000"/>
          </a:xfrm>
          <a:prstGeom prst="rect">
            <a:avLst/>
          </a:prstGeom>
          <a:noFill/>
          <a:ln>
            <a:noFill/>
          </a:ln>
        </p:spPr>
      </p:pic>
      <p:sp>
        <p:nvSpPr>
          <p:cNvPr id="279" name="Google Shape;279;p28"/>
          <p:cNvSpPr/>
          <p:nvPr/>
        </p:nvSpPr>
        <p:spPr>
          <a:xfrm>
            <a:off x="0" y="1477769"/>
            <a:ext cx="9418320" cy="403244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28"/>
          <p:cNvSpPr/>
          <p:nvPr/>
        </p:nvSpPr>
        <p:spPr>
          <a:xfrm>
            <a:off x="4396939" y="2072491"/>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28"/>
          <p:cNvSpPr/>
          <p:nvPr/>
        </p:nvSpPr>
        <p:spPr>
          <a:xfrm>
            <a:off x="4396939" y="2903957"/>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28"/>
          <p:cNvSpPr/>
          <p:nvPr/>
        </p:nvSpPr>
        <p:spPr>
          <a:xfrm>
            <a:off x="4396939" y="4003079"/>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28"/>
          <p:cNvSpPr/>
          <p:nvPr/>
        </p:nvSpPr>
        <p:spPr>
          <a:xfrm>
            <a:off x="4396939" y="4813915"/>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28"/>
          <p:cNvSpPr/>
          <p:nvPr/>
        </p:nvSpPr>
        <p:spPr>
          <a:xfrm>
            <a:off x="539552" y="997118"/>
            <a:ext cx="360040" cy="45719"/>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28"/>
          <p:cNvSpPr txBox="1"/>
          <p:nvPr/>
        </p:nvSpPr>
        <p:spPr>
          <a:xfrm>
            <a:off x="431372" y="6231637"/>
            <a:ext cx="240026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id="286" name="Google Shape;286;p28" descr="Logo&#10;&#10;Description automatically generated"/>
          <p:cNvPicPr preferRelativeResize="0"/>
          <p:nvPr/>
        </p:nvPicPr>
        <p:blipFill rotWithShape="1">
          <a:blip r:embed="rId3">
            <a:alphaModFix/>
          </a:blip>
          <a:srcRect/>
          <a:stretch/>
        </p:blipFill>
        <p:spPr>
          <a:xfrm>
            <a:off x="9556013" y="6043327"/>
            <a:ext cx="1996091" cy="376621"/>
          </a:xfrm>
          <a:prstGeom prst="rect">
            <a:avLst/>
          </a:prstGeom>
          <a:noFill/>
          <a:ln>
            <a:noFill/>
          </a:ln>
        </p:spPr>
      </p:pic>
      <p:sp>
        <p:nvSpPr>
          <p:cNvPr id="287" name="Google Shape;287;p28"/>
          <p:cNvSpPr txBox="1"/>
          <p:nvPr/>
        </p:nvSpPr>
        <p:spPr>
          <a:xfrm>
            <a:off x="431373" y="473898"/>
            <a:ext cx="649823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C61F16"/>
                </a:solidFill>
                <a:latin typeface="Arial"/>
                <a:ea typeface="Arial"/>
                <a:cs typeface="Arial"/>
                <a:sym typeface="Arial"/>
              </a:rPr>
              <a:t>Addressing Urgent Global Challenges</a:t>
            </a:r>
            <a:endParaRPr/>
          </a:p>
        </p:txBody>
      </p:sp>
      <p:sp>
        <p:nvSpPr>
          <p:cNvPr id="288" name="Google Shape;288;p28"/>
          <p:cNvSpPr/>
          <p:nvPr/>
        </p:nvSpPr>
        <p:spPr>
          <a:xfrm>
            <a:off x="4598285" y="1968661"/>
            <a:ext cx="4464496" cy="39703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595959"/>
                </a:solidFill>
                <a:latin typeface="Roboto"/>
                <a:ea typeface="Roboto"/>
                <a:cs typeface="Roboto"/>
                <a:sym typeface="Roboto"/>
              </a:rPr>
              <a:t>Maintain a portfolio of ambitious research to address real-world problems</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Deliver research tackling the issues of sustainability, biodiversity loss, food security, and human health</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Establish local, national and international partnerships</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Influence public and political discourse</a:t>
            </a:r>
            <a:endParaRPr/>
          </a:p>
          <a:p>
            <a:pPr marL="0" marR="0" lvl="0" indent="0" algn="l" rtl="0">
              <a:spcBef>
                <a:spcPts val="0"/>
              </a:spcBef>
              <a:spcAft>
                <a:spcPts val="0"/>
              </a:spcAft>
              <a:buNone/>
            </a:pPr>
            <a:br>
              <a:rPr lang="en-GB" sz="1800">
                <a:solidFill>
                  <a:schemeClr val="dk1"/>
                </a:solidFill>
                <a:latin typeface="Calibri"/>
                <a:ea typeface="Calibri"/>
                <a:cs typeface="Calibri"/>
                <a:sym typeface="Calibri"/>
              </a:rPr>
            </a:br>
            <a:br>
              <a:rPr lang="en-GB" sz="1800">
                <a:solidFill>
                  <a:schemeClr val="dk1"/>
                </a:solidFill>
                <a:latin typeface="Calibri"/>
                <a:ea typeface="Calibri"/>
                <a:cs typeface="Calibri"/>
                <a:sym typeface="Calibri"/>
              </a:rPr>
            </a:br>
            <a:endParaRPr sz="1800">
              <a:solidFill>
                <a:srgbClr val="3F3F3F"/>
              </a:solidFill>
              <a:latin typeface="Roboto"/>
              <a:ea typeface="Roboto"/>
              <a:cs typeface="Roboto"/>
              <a:sym typeface="Roboto"/>
            </a:endParaRPr>
          </a:p>
        </p:txBody>
      </p:sp>
      <p:pic>
        <p:nvPicPr>
          <p:cNvPr id="289" name="Google Shape;289;p28" descr="Icon&#10;&#10;Description automatically generated"/>
          <p:cNvPicPr preferRelativeResize="0"/>
          <p:nvPr/>
        </p:nvPicPr>
        <p:blipFill rotWithShape="1">
          <a:blip r:embed="rId4">
            <a:alphaModFix/>
          </a:blip>
          <a:srcRect/>
          <a:stretch/>
        </p:blipFill>
        <p:spPr>
          <a:xfrm>
            <a:off x="539553" y="1805933"/>
            <a:ext cx="3186787" cy="3186787"/>
          </a:xfrm>
          <a:prstGeom prst="rect">
            <a:avLst/>
          </a:prstGeom>
          <a:noFill/>
          <a:ln>
            <a:noFill/>
          </a:ln>
        </p:spPr>
      </p:pic>
      <p:sp>
        <p:nvSpPr>
          <p:cNvPr id="290" name="Google Shape;290;p2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upporting Our People - title">
  <p:cSld name="Supporting Our People - title">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29"/>
          <p:cNvSpPr/>
          <p:nvPr/>
        </p:nvSpPr>
        <p:spPr>
          <a:xfrm>
            <a:off x="0" y="0"/>
            <a:ext cx="12192000" cy="6858000"/>
          </a:xfrm>
          <a:prstGeom prst="rect">
            <a:avLst/>
          </a:prstGeom>
          <a:solidFill>
            <a:schemeClr val="dk1">
              <a:alpha val="5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3" name="Google Shape;293;p29" descr="Text&#10;&#10;Description automatically generated with medium confidence"/>
          <p:cNvPicPr preferRelativeResize="0"/>
          <p:nvPr/>
        </p:nvPicPr>
        <p:blipFill rotWithShape="1">
          <a:blip r:embed="rId3">
            <a:alphaModFix/>
          </a:blip>
          <a:srcRect/>
          <a:stretch/>
        </p:blipFill>
        <p:spPr>
          <a:xfrm>
            <a:off x="405880" y="5414179"/>
            <a:ext cx="2460712" cy="1230139"/>
          </a:xfrm>
          <a:prstGeom prst="rect">
            <a:avLst/>
          </a:prstGeom>
          <a:noFill/>
          <a:ln>
            <a:noFill/>
          </a:ln>
        </p:spPr>
      </p:pic>
      <p:pic>
        <p:nvPicPr>
          <p:cNvPr id="294" name="Google Shape;294;p29" descr="Graphical user interface&#10;&#10;Description automatically generated with low confidence"/>
          <p:cNvPicPr preferRelativeResize="0"/>
          <p:nvPr/>
        </p:nvPicPr>
        <p:blipFill rotWithShape="1">
          <a:blip r:embed="rId4">
            <a:alphaModFix/>
          </a:blip>
          <a:srcRect/>
          <a:stretch/>
        </p:blipFill>
        <p:spPr>
          <a:xfrm>
            <a:off x="8893807" y="5761723"/>
            <a:ext cx="2224307" cy="535045"/>
          </a:xfrm>
          <a:prstGeom prst="rect">
            <a:avLst/>
          </a:prstGeom>
          <a:noFill/>
          <a:ln>
            <a:noFill/>
          </a:ln>
        </p:spPr>
      </p:pic>
      <p:sp>
        <p:nvSpPr>
          <p:cNvPr id="295" name="Google Shape;295;p29"/>
          <p:cNvSpPr txBox="1"/>
          <p:nvPr/>
        </p:nvSpPr>
        <p:spPr>
          <a:xfrm>
            <a:off x="405880" y="3573016"/>
            <a:ext cx="3024336" cy="2408202"/>
          </a:xfrm>
          <a:prstGeom prst="rect">
            <a:avLst/>
          </a:prstGeom>
          <a:noFill/>
          <a:ln>
            <a:noFill/>
          </a:ln>
        </p:spPr>
        <p:txBody>
          <a:bodyPr spcFirstLastPara="1" wrap="square" lIns="91425" tIns="45700" rIns="91425" bIns="45700" anchor="t" anchorCtr="0">
            <a:normAutofit fontScale="97500"/>
          </a:bodyPr>
          <a:lstStyle/>
          <a:p>
            <a:pPr marL="0" marR="0" lvl="0" indent="0" algn="ctr" rtl="0">
              <a:spcBef>
                <a:spcPts val="0"/>
              </a:spcBef>
              <a:spcAft>
                <a:spcPts val="0"/>
              </a:spcAft>
              <a:buClr>
                <a:schemeClr val="lt1"/>
              </a:buClr>
              <a:buSzPct val="100000"/>
              <a:buFont typeface="Arial"/>
              <a:buNone/>
            </a:pPr>
            <a:r>
              <a:rPr lang="en-GB" sz="3200">
                <a:solidFill>
                  <a:schemeClr val="lt1"/>
                </a:solidFill>
                <a:latin typeface="Arial"/>
                <a:ea typeface="Arial"/>
                <a:cs typeface="Arial"/>
                <a:sym typeface="Arial"/>
              </a:rPr>
              <a:t>Supporting Our People</a:t>
            </a:r>
            <a:endParaRPr/>
          </a:p>
        </p:txBody>
      </p:sp>
      <p:pic>
        <p:nvPicPr>
          <p:cNvPr id="296" name="Google Shape;296;p29"/>
          <p:cNvPicPr preferRelativeResize="0"/>
          <p:nvPr/>
        </p:nvPicPr>
        <p:blipFill rotWithShape="1">
          <a:blip r:embed="rId5">
            <a:alphaModFix/>
          </a:blip>
          <a:srcRect/>
          <a:stretch/>
        </p:blipFill>
        <p:spPr>
          <a:xfrm>
            <a:off x="785242" y="876784"/>
            <a:ext cx="2344527" cy="2679939"/>
          </a:xfrm>
          <a:prstGeom prst="rect">
            <a:avLst/>
          </a:prstGeom>
          <a:noFill/>
          <a:ln>
            <a:noFill/>
          </a:ln>
        </p:spPr>
      </p:pic>
      <p:sp>
        <p:nvSpPr>
          <p:cNvPr id="297" name="Google Shape;297;p2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pporting Our People">
  <p:cSld name="Supporting Our People">
    <p:spTree>
      <p:nvGrpSpPr>
        <p:cNvPr id="1" name="Shape 298"/>
        <p:cNvGrpSpPr/>
        <p:nvPr/>
      </p:nvGrpSpPr>
      <p:grpSpPr>
        <a:xfrm>
          <a:off x="0" y="0"/>
          <a:ext cx="0" cy="0"/>
          <a:chOff x="0" y="0"/>
          <a:chExt cx="0" cy="0"/>
        </a:xfrm>
      </p:grpSpPr>
      <p:pic>
        <p:nvPicPr>
          <p:cNvPr id="299" name="Google Shape;299;p30" descr="A black background with red dots and lines&#10;&#10;Description automatically generated"/>
          <p:cNvPicPr preferRelativeResize="0"/>
          <p:nvPr/>
        </p:nvPicPr>
        <p:blipFill rotWithShape="1">
          <a:blip r:embed="rId2">
            <a:alphaModFix amt="50000"/>
          </a:blip>
          <a:srcRect/>
          <a:stretch/>
        </p:blipFill>
        <p:spPr>
          <a:xfrm>
            <a:off x="-1692222" y="0"/>
            <a:ext cx="13884223" cy="6858000"/>
          </a:xfrm>
          <a:prstGeom prst="rect">
            <a:avLst/>
          </a:prstGeom>
          <a:noFill/>
          <a:ln>
            <a:noFill/>
          </a:ln>
        </p:spPr>
      </p:pic>
      <p:sp>
        <p:nvSpPr>
          <p:cNvPr id="300" name="Google Shape;300;p30"/>
          <p:cNvSpPr/>
          <p:nvPr/>
        </p:nvSpPr>
        <p:spPr>
          <a:xfrm>
            <a:off x="0" y="1477769"/>
            <a:ext cx="9418320" cy="403244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30"/>
          <p:cNvSpPr/>
          <p:nvPr/>
        </p:nvSpPr>
        <p:spPr>
          <a:xfrm>
            <a:off x="4396939" y="2118985"/>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30"/>
          <p:cNvSpPr/>
          <p:nvPr/>
        </p:nvSpPr>
        <p:spPr>
          <a:xfrm>
            <a:off x="4396939" y="2950451"/>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30"/>
          <p:cNvSpPr/>
          <p:nvPr/>
        </p:nvSpPr>
        <p:spPr>
          <a:xfrm>
            <a:off x="4396939" y="3774510"/>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30"/>
          <p:cNvSpPr/>
          <p:nvPr/>
        </p:nvSpPr>
        <p:spPr>
          <a:xfrm>
            <a:off x="4396939" y="4317089"/>
            <a:ext cx="144016" cy="142523"/>
          </a:xfrm>
          <a:prstGeom prst="chevron">
            <a:avLst>
              <a:gd name="adj" fmla="val 50000"/>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30"/>
          <p:cNvSpPr/>
          <p:nvPr/>
        </p:nvSpPr>
        <p:spPr>
          <a:xfrm>
            <a:off x="539552" y="997118"/>
            <a:ext cx="360040" cy="45719"/>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30"/>
          <p:cNvSpPr txBox="1"/>
          <p:nvPr/>
        </p:nvSpPr>
        <p:spPr>
          <a:xfrm>
            <a:off x="431372" y="6231637"/>
            <a:ext cx="240026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id="307" name="Google Shape;307;p30" descr="Logo&#10;&#10;Description automatically generated"/>
          <p:cNvPicPr preferRelativeResize="0"/>
          <p:nvPr/>
        </p:nvPicPr>
        <p:blipFill rotWithShape="1">
          <a:blip r:embed="rId3">
            <a:alphaModFix/>
          </a:blip>
          <a:srcRect/>
          <a:stretch/>
        </p:blipFill>
        <p:spPr>
          <a:xfrm>
            <a:off x="9556013" y="6043327"/>
            <a:ext cx="1996091" cy="376621"/>
          </a:xfrm>
          <a:prstGeom prst="rect">
            <a:avLst/>
          </a:prstGeom>
          <a:noFill/>
          <a:ln>
            <a:noFill/>
          </a:ln>
        </p:spPr>
      </p:pic>
      <p:sp>
        <p:nvSpPr>
          <p:cNvPr id="308" name="Google Shape;308;p30"/>
          <p:cNvSpPr txBox="1"/>
          <p:nvPr/>
        </p:nvSpPr>
        <p:spPr>
          <a:xfrm>
            <a:off x="431373" y="473897"/>
            <a:ext cx="649823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C61F16"/>
                </a:solidFill>
                <a:latin typeface="Arial"/>
                <a:ea typeface="Arial"/>
                <a:cs typeface="Arial"/>
                <a:sym typeface="Arial"/>
              </a:rPr>
              <a:t>Supporting Our People</a:t>
            </a:r>
            <a:endParaRPr/>
          </a:p>
        </p:txBody>
      </p:sp>
      <p:sp>
        <p:nvSpPr>
          <p:cNvPr id="309" name="Google Shape;309;p30"/>
          <p:cNvSpPr/>
          <p:nvPr/>
        </p:nvSpPr>
        <p:spPr>
          <a:xfrm>
            <a:off x="4598285" y="2015155"/>
            <a:ext cx="4464496"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595959"/>
                </a:solidFill>
                <a:latin typeface="Roboto"/>
                <a:ea typeface="Roboto"/>
                <a:cs typeface="Roboto"/>
                <a:sym typeface="Roboto"/>
              </a:rPr>
              <a:t>Commit to providing a diverse, equal and inclusive workplace</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Attract and develop people who live our values</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Champion a ‘team science’ approach</a:t>
            </a:r>
            <a:endParaRPr/>
          </a:p>
          <a:p>
            <a:pPr marL="0" marR="0" lvl="0" indent="0" algn="l" rtl="0">
              <a:spcBef>
                <a:spcPts val="0"/>
              </a:spcBef>
              <a:spcAft>
                <a:spcPts val="0"/>
              </a:spcAft>
              <a:buNone/>
            </a:pPr>
            <a:endParaRPr sz="1800">
              <a:solidFill>
                <a:srgbClr val="595959"/>
              </a:solidFill>
              <a:latin typeface="Roboto"/>
              <a:ea typeface="Roboto"/>
              <a:cs typeface="Roboto"/>
              <a:sym typeface="Roboto"/>
            </a:endParaRPr>
          </a:p>
          <a:p>
            <a:pPr marL="0" marR="0" lvl="0" indent="0" algn="l" rtl="0">
              <a:spcBef>
                <a:spcPts val="0"/>
              </a:spcBef>
              <a:spcAft>
                <a:spcPts val="0"/>
              </a:spcAft>
              <a:buNone/>
            </a:pPr>
            <a:r>
              <a:rPr lang="en-GB" sz="1800">
                <a:solidFill>
                  <a:srgbClr val="595959"/>
                </a:solidFill>
                <a:latin typeface="Roboto"/>
                <a:ea typeface="Roboto"/>
                <a:cs typeface="Roboto"/>
                <a:sym typeface="Roboto"/>
              </a:rPr>
              <a:t>Develop every individual to reach their potential</a:t>
            </a:r>
            <a:endParaRPr/>
          </a:p>
        </p:txBody>
      </p:sp>
      <p:pic>
        <p:nvPicPr>
          <p:cNvPr id="310" name="Google Shape;310;p30"/>
          <p:cNvPicPr preferRelativeResize="0"/>
          <p:nvPr/>
        </p:nvPicPr>
        <p:blipFill rotWithShape="1">
          <a:blip r:embed="rId4">
            <a:alphaModFix/>
          </a:blip>
          <a:srcRect/>
          <a:stretch/>
        </p:blipFill>
        <p:spPr>
          <a:xfrm>
            <a:off x="668838" y="1764258"/>
            <a:ext cx="2857917" cy="3266775"/>
          </a:xfrm>
          <a:prstGeom prst="rect">
            <a:avLst/>
          </a:prstGeom>
          <a:noFill/>
          <a:ln>
            <a:noFill/>
          </a:ln>
        </p:spPr>
      </p:pic>
      <p:sp>
        <p:nvSpPr>
          <p:cNvPr id="311" name="Google Shape;311;p3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Earlham Biofoundry">
  <p:cSld name="Earlham Biofoundry">
    <p:spTree>
      <p:nvGrpSpPr>
        <p:cNvPr id="1" name="Shape 312"/>
        <p:cNvGrpSpPr/>
        <p:nvPr/>
      </p:nvGrpSpPr>
      <p:grpSpPr>
        <a:xfrm>
          <a:off x="0" y="0"/>
          <a:ext cx="0" cy="0"/>
          <a:chOff x="0" y="0"/>
          <a:chExt cx="0" cy="0"/>
        </a:xfrm>
      </p:grpSpPr>
      <p:pic>
        <p:nvPicPr>
          <p:cNvPr id="313" name="Google Shape;313;p31" descr="A close-up of several black tubes&#10;&#10;Description automatically generated"/>
          <p:cNvPicPr preferRelativeResize="0"/>
          <p:nvPr/>
        </p:nvPicPr>
        <p:blipFill rotWithShape="1">
          <a:blip r:embed="rId2">
            <a:alphaModFix/>
          </a:blip>
          <a:srcRect/>
          <a:stretch/>
        </p:blipFill>
        <p:spPr>
          <a:xfrm>
            <a:off x="2" y="1"/>
            <a:ext cx="12191999" cy="6858000"/>
          </a:xfrm>
          <a:prstGeom prst="rect">
            <a:avLst/>
          </a:prstGeom>
          <a:noFill/>
          <a:ln>
            <a:noFill/>
          </a:ln>
        </p:spPr>
      </p:pic>
      <p:sp>
        <p:nvSpPr>
          <p:cNvPr id="314" name="Google Shape;314;p31"/>
          <p:cNvSpPr/>
          <p:nvPr/>
        </p:nvSpPr>
        <p:spPr>
          <a:xfrm>
            <a:off x="0" y="924270"/>
            <a:ext cx="8064896" cy="3876085"/>
          </a:xfrm>
          <a:prstGeom prst="rect">
            <a:avLst/>
          </a:prstGeom>
          <a:solidFill>
            <a:srgbClr val="F1F5F6">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 name="Google Shape;315;p31"/>
          <p:cNvSpPr txBox="1"/>
          <p:nvPr/>
        </p:nvSpPr>
        <p:spPr>
          <a:xfrm>
            <a:off x="638189" y="3488117"/>
            <a:ext cx="665376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a:solidFill>
                  <a:srgbClr val="4E515A"/>
                </a:solidFill>
                <a:latin typeface="Roboto"/>
                <a:ea typeface="Roboto"/>
                <a:cs typeface="Roboto"/>
                <a:sym typeface="Roboto"/>
              </a:rPr>
              <a:t>Providing expertise in synthetic biology approaches and access to laboratory automation</a:t>
            </a:r>
            <a:endParaRPr sz="1800">
              <a:solidFill>
                <a:srgbClr val="4E515A"/>
              </a:solidFill>
              <a:latin typeface="Calibri"/>
              <a:ea typeface="Calibri"/>
              <a:cs typeface="Calibri"/>
              <a:sym typeface="Calibri"/>
            </a:endParaRPr>
          </a:p>
        </p:txBody>
      </p:sp>
      <p:pic>
        <p:nvPicPr>
          <p:cNvPr id="316" name="Google Shape;316;p31" descr="A black and white logo&#10;&#10;Description automatically generated"/>
          <p:cNvPicPr preferRelativeResize="0"/>
          <p:nvPr/>
        </p:nvPicPr>
        <p:blipFill rotWithShape="1">
          <a:blip r:embed="rId3">
            <a:alphaModFix/>
          </a:blip>
          <a:srcRect/>
          <a:stretch/>
        </p:blipFill>
        <p:spPr>
          <a:xfrm>
            <a:off x="564457" y="5381662"/>
            <a:ext cx="3595071" cy="735791"/>
          </a:xfrm>
          <a:prstGeom prst="rect">
            <a:avLst/>
          </a:prstGeom>
          <a:noFill/>
          <a:ln>
            <a:noFill/>
          </a:ln>
        </p:spPr>
      </p:pic>
      <p:pic>
        <p:nvPicPr>
          <p:cNvPr id="317" name="Google Shape;317;p31" descr="A black background with red and grey text&#10;&#10;Description automatically generated"/>
          <p:cNvPicPr preferRelativeResize="0"/>
          <p:nvPr/>
        </p:nvPicPr>
        <p:blipFill rotWithShape="1">
          <a:blip r:embed="rId4">
            <a:alphaModFix/>
          </a:blip>
          <a:srcRect/>
          <a:stretch/>
        </p:blipFill>
        <p:spPr>
          <a:xfrm>
            <a:off x="638189" y="1584487"/>
            <a:ext cx="5569571" cy="1856520"/>
          </a:xfrm>
          <a:prstGeom prst="rect">
            <a:avLst/>
          </a:prstGeom>
          <a:noFill/>
          <a:ln>
            <a:noFill/>
          </a:ln>
        </p:spPr>
      </p:pic>
      <p:pic>
        <p:nvPicPr>
          <p:cNvPr id="318" name="Google Shape;318;p31"/>
          <p:cNvPicPr preferRelativeResize="0"/>
          <p:nvPr/>
        </p:nvPicPr>
        <p:blipFill rotWithShape="1">
          <a:blip r:embed="rId5">
            <a:alphaModFix/>
          </a:blip>
          <a:srcRect/>
          <a:stretch/>
        </p:blipFill>
        <p:spPr>
          <a:xfrm>
            <a:off x="5840970" y="4456578"/>
            <a:ext cx="1993767" cy="220833"/>
          </a:xfrm>
          <a:prstGeom prst="rect">
            <a:avLst/>
          </a:prstGeom>
          <a:noFill/>
          <a:ln>
            <a:noFill/>
          </a:ln>
        </p:spPr>
      </p:pic>
      <p:sp>
        <p:nvSpPr>
          <p:cNvPr id="319" name="Google Shape;319;p3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 Design 1">
  <p:cSld name="Title Slide - Design 1">
    <p:spTree>
      <p:nvGrpSpPr>
        <p:cNvPr id="1" name="Shape 24"/>
        <p:cNvGrpSpPr/>
        <p:nvPr/>
      </p:nvGrpSpPr>
      <p:grpSpPr>
        <a:xfrm>
          <a:off x="0" y="0"/>
          <a:ext cx="0" cy="0"/>
          <a:chOff x="0" y="0"/>
          <a:chExt cx="0" cy="0"/>
        </a:xfrm>
      </p:grpSpPr>
      <p:pic>
        <p:nvPicPr>
          <p:cNvPr id="25" name="Google Shape;25;p4" descr="A screenshot of a video game&#10;&#10;Description automatically generated with medium confidence"/>
          <p:cNvPicPr preferRelativeResize="0"/>
          <p:nvPr/>
        </p:nvPicPr>
        <p:blipFill rotWithShape="1">
          <a:blip r:embed="rId2">
            <a:alphaModFix/>
          </a:blip>
          <a:srcRect/>
          <a:stretch/>
        </p:blipFill>
        <p:spPr>
          <a:xfrm>
            <a:off x="-3993" y="-1"/>
            <a:ext cx="9633679" cy="6858001"/>
          </a:xfrm>
          <a:prstGeom prst="rect">
            <a:avLst/>
          </a:prstGeom>
          <a:noFill/>
          <a:ln>
            <a:noFill/>
          </a:ln>
        </p:spPr>
      </p:pic>
      <p:pic>
        <p:nvPicPr>
          <p:cNvPr id="26" name="Google Shape;26;p4" descr="Text&#10;&#10;Description automatically generated with medium confidence"/>
          <p:cNvPicPr preferRelativeResize="0"/>
          <p:nvPr/>
        </p:nvPicPr>
        <p:blipFill rotWithShape="1">
          <a:blip r:embed="rId3">
            <a:alphaModFix/>
          </a:blip>
          <a:srcRect/>
          <a:stretch/>
        </p:blipFill>
        <p:spPr>
          <a:xfrm>
            <a:off x="-3995" y="-22668"/>
            <a:ext cx="3526456" cy="1762917"/>
          </a:xfrm>
          <a:prstGeom prst="rect">
            <a:avLst/>
          </a:prstGeom>
          <a:noFill/>
          <a:ln>
            <a:noFill/>
          </a:ln>
        </p:spPr>
      </p:pic>
      <p:sp>
        <p:nvSpPr>
          <p:cNvPr id="27" name="Google Shape;27;p4"/>
          <p:cNvSpPr/>
          <p:nvPr/>
        </p:nvSpPr>
        <p:spPr>
          <a:xfrm>
            <a:off x="9629685" y="2"/>
            <a:ext cx="2562315" cy="6880665"/>
          </a:xfrm>
          <a:prstGeom prst="rect">
            <a:avLst/>
          </a:prstGeom>
          <a:solidFill>
            <a:srgbClr val="3232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 name="Google Shape;28;p4" descr="Icon&#10;&#10;Description automatically generated"/>
          <p:cNvPicPr preferRelativeResize="0"/>
          <p:nvPr/>
        </p:nvPicPr>
        <p:blipFill rotWithShape="1">
          <a:blip r:embed="rId4">
            <a:alphaModFix/>
          </a:blip>
          <a:srcRect/>
          <a:stretch/>
        </p:blipFill>
        <p:spPr>
          <a:xfrm>
            <a:off x="10455464" y="2257025"/>
            <a:ext cx="1126555" cy="506949"/>
          </a:xfrm>
          <a:prstGeom prst="rect">
            <a:avLst/>
          </a:prstGeom>
          <a:noFill/>
          <a:ln>
            <a:noFill/>
          </a:ln>
        </p:spPr>
      </p:pic>
      <p:pic>
        <p:nvPicPr>
          <p:cNvPr id="29" name="Google Shape;29;p4" descr="Text&#10;&#10;Description automatically generated"/>
          <p:cNvPicPr preferRelativeResize="0"/>
          <p:nvPr/>
        </p:nvPicPr>
        <p:blipFill rotWithShape="1">
          <a:blip r:embed="rId5">
            <a:alphaModFix/>
          </a:blip>
          <a:srcRect/>
          <a:stretch/>
        </p:blipFill>
        <p:spPr>
          <a:xfrm>
            <a:off x="10304436" y="4386648"/>
            <a:ext cx="1396217" cy="685542"/>
          </a:xfrm>
          <a:prstGeom prst="rect">
            <a:avLst/>
          </a:prstGeom>
          <a:noFill/>
          <a:ln>
            <a:noFill/>
          </a:ln>
        </p:spPr>
      </p:pic>
      <p:pic>
        <p:nvPicPr>
          <p:cNvPr id="30" name="Google Shape;30;p4" descr="Graphical user interface, text&#10;&#10;Description automatically generated"/>
          <p:cNvPicPr preferRelativeResize="0"/>
          <p:nvPr/>
        </p:nvPicPr>
        <p:blipFill rotWithShape="1">
          <a:blip r:embed="rId6">
            <a:alphaModFix/>
          </a:blip>
          <a:srcRect/>
          <a:stretch/>
        </p:blipFill>
        <p:spPr>
          <a:xfrm>
            <a:off x="9701680" y="5536100"/>
            <a:ext cx="2105581" cy="945143"/>
          </a:xfrm>
          <a:prstGeom prst="rect">
            <a:avLst/>
          </a:prstGeom>
          <a:noFill/>
          <a:ln>
            <a:noFill/>
          </a:ln>
        </p:spPr>
      </p:pic>
      <p:pic>
        <p:nvPicPr>
          <p:cNvPr id="31" name="Google Shape;31;p4" descr="A picture containing text, clipart&#10;&#10;Description automatically generated"/>
          <p:cNvPicPr preferRelativeResize="0"/>
          <p:nvPr/>
        </p:nvPicPr>
        <p:blipFill rotWithShape="1">
          <a:blip r:embed="rId7">
            <a:alphaModFix/>
          </a:blip>
          <a:srcRect/>
          <a:stretch/>
        </p:blipFill>
        <p:spPr>
          <a:xfrm>
            <a:off x="10185800" y="1385564"/>
            <a:ext cx="1396219" cy="287457"/>
          </a:xfrm>
          <a:prstGeom prst="rect">
            <a:avLst/>
          </a:prstGeom>
          <a:noFill/>
          <a:ln>
            <a:noFill/>
          </a:ln>
        </p:spPr>
      </p:pic>
      <p:pic>
        <p:nvPicPr>
          <p:cNvPr id="32" name="Google Shape;32;p4" descr="A picture containing text&#10;&#10;Description automatically generated"/>
          <p:cNvPicPr preferRelativeResize="0"/>
          <p:nvPr/>
        </p:nvPicPr>
        <p:blipFill rotWithShape="1">
          <a:blip r:embed="rId8">
            <a:alphaModFix/>
          </a:blip>
          <a:srcRect/>
          <a:stretch/>
        </p:blipFill>
        <p:spPr>
          <a:xfrm>
            <a:off x="10332595" y="376930"/>
            <a:ext cx="1249424" cy="400872"/>
          </a:xfrm>
          <a:prstGeom prst="rect">
            <a:avLst/>
          </a:prstGeom>
          <a:noFill/>
          <a:ln>
            <a:noFill/>
          </a:ln>
        </p:spPr>
      </p:pic>
      <p:pic>
        <p:nvPicPr>
          <p:cNvPr id="33" name="Google Shape;33;p4" descr="Text&#10;&#10;Description automatically generated"/>
          <p:cNvPicPr preferRelativeResize="0"/>
          <p:nvPr/>
        </p:nvPicPr>
        <p:blipFill rotWithShape="1">
          <a:blip r:embed="rId9">
            <a:alphaModFix/>
          </a:blip>
          <a:srcRect/>
          <a:stretch/>
        </p:blipFill>
        <p:spPr>
          <a:xfrm>
            <a:off x="572272" y="5366266"/>
            <a:ext cx="1728659" cy="989565"/>
          </a:xfrm>
          <a:prstGeom prst="rect">
            <a:avLst/>
          </a:prstGeom>
          <a:noFill/>
          <a:ln>
            <a:noFill/>
          </a:ln>
        </p:spPr>
      </p:pic>
      <p:pic>
        <p:nvPicPr>
          <p:cNvPr id="34" name="Google Shape;34;p4" descr="Logo&#10;&#10;Description automatically generated"/>
          <p:cNvPicPr preferRelativeResize="0"/>
          <p:nvPr/>
        </p:nvPicPr>
        <p:blipFill rotWithShape="1">
          <a:blip r:embed="rId10">
            <a:alphaModFix/>
          </a:blip>
          <a:srcRect/>
          <a:stretch/>
        </p:blipFill>
        <p:spPr>
          <a:xfrm>
            <a:off x="10526887" y="3295695"/>
            <a:ext cx="1055132" cy="757997"/>
          </a:xfrm>
          <a:prstGeom prst="rect">
            <a:avLst/>
          </a:prstGeom>
          <a:noFill/>
          <a:ln>
            <a:noFill/>
          </a:ln>
        </p:spPr>
      </p:pic>
      <p:pic>
        <p:nvPicPr>
          <p:cNvPr id="35" name="Google Shape;35;p4" descr="Graphical user interface&#10;&#10;Description automatically generated with low confidence"/>
          <p:cNvPicPr preferRelativeResize="0"/>
          <p:nvPr/>
        </p:nvPicPr>
        <p:blipFill rotWithShape="1">
          <a:blip r:embed="rId11">
            <a:alphaModFix/>
          </a:blip>
          <a:srcRect/>
          <a:stretch/>
        </p:blipFill>
        <p:spPr>
          <a:xfrm>
            <a:off x="5779974" y="5491678"/>
            <a:ext cx="3071135" cy="738743"/>
          </a:xfrm>
          <a:prstGeom prst="rect">
            <a:avLst/>
          </a:prstGeom>
          <a:noFill/>
          <a:ln>
            <a:noFill/>
          </a:ln>
        </p:spPr>
      </p:pic>
      <p:sp>
        <p:nvSpPr>
          <p:cNvPr id="36" name="Google Shape;36;p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ransformative Genomics-1">
  <p:cSld name="Transformative Genomics-1">
    <p:spTree>
      <p:nvGrpSpPr>
        <p:cNvPr id="1" name="Shape 320"/>
        <p:cNvGrpSpPr/>
        <p:nvPr/>
      </p:nvGrpSpPr>
      <p:grpSpPr>
        <a:xfrm>
          <a:off x="0" y="0"/>
          <a:ext cx="0" cy="0"/>
          <a:chOff x="0" y="0"/>
          <a:chExt cx="0" cy="0"/>
        </a:xfrm>
      </p:grpSpPr>
      <p:pic>
        <p:nvPicPr>
          <p:cNvPr id="321" name="Google Shape;321;p32" descr="A close-up of a machine&#10;&#10;Description automatically generated"/>
          <p:cNvPicPr preferRelativeResize="0"/>
          <p:nvPr/>
        </p:nvPicPr>
        <p:blipFill rotWithShape="1">
          <a:blip r:embed="rId2">
            <a:alphaModFix/>
          </a:blip>
          <a:srcRect/>
          <a:stretch/>
        </p:blipFill>
        <p:spPr>
          <a:xfrm>
            <a:off x="0" y="-1"/>
            <a:ext cx="12192000" cy="6858001"/>
          </a:xfrm>
          <a:prstGeom prst="rect">
            <a:avLst/>
          </a:prstGeom>
          <a:blipFill rotWithShape="1">
            <a:blip r:embed="rId3">
              <a:alphaModFix/>
            </a:blip>
            <a:stretch>
              <a:fillRect/>
            </a:stretch>
          </a:blipFill>
          <a:ln>
            <a:noFill/>
          </a:ln>
        </p:spPr>
      </p:pic>
      <p:sp>
        <p:nvSpPr>
          <p:cNvPr id="322" name="Google Shape;322;p32"/>
          <p:cNvSpPr/>
          <p:nvPr/>
        </p:nvSpPr>
        <p:spPr>
          <a:xfrm>
            <a:off x="0" y="924270"/>
            <a:ext cx="8064896" cy="3876085"/>
          </a:xfrm>
          <a:prstGeom prst="rect">
            <a:avLst/>
          </a:prstGeom>
          <a:solidFill>
            <a:srgbClr val="F1F5F6">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32"/>
          <p:cNvSpPr txBox="1"/>
          <p:nvPr/>
        </p:nvSpPr>
        <p:spPr>
          <a:xfrm>
            <a:off x="638189" y="3578169"/>
            <a:ext cx="665376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a:solidFill>
                  <a:srgbClr val="4E515A"/>
                </a:solidFill>
                <a:latin typeface="Roboto"/>
                <a:ea typeface="Roboto"/>
                <a:cs typeface="Roboto"/>
                <a:sym typeface="Roboto"/>
              </a:rPr>
              <a:t>Dedicated and efficient high-throughput genomics led by experts in sequencing and bioinformatics</a:t>
            </a:r>
            <a:endParaRPr sz="1800">
              <a:solidFill>
                <a:srgbClr val="4E515A"/>
              </a:solidFill>
              <a:latin typeface="Calibri"/>
              <a:ea typeface="Calibri"/>
              <a:cs typeface="Calibri"/>
              <a:sym typeface="Calibri"/>
            </a:endParaRPr>
          </a:p>
        </p:txBody>
      </p:sp>
      <p:pic>
        <p:nvPicPr>
          <p:cNvPr id="324" name="Google Shape;324;p32" descr="A black and white logo&#10;&#10;Description automatically generated"/>
          <p:cNvPicPr preferRelativeResize="0"/>
          <p:nvPr/>
        </p:nvPicPr>
        <p:blipFill rotWithShape="1">
          <a:blip r:embed="rId4">
            <a:alphaModFix/>
          </a:blip>
          <a:srcRect/>
          <a:stretch/>
        </p:blipFill>
        <p:spPr>
          <a:xfrm>
            <a:off x="564457" y="5381662"/>
            <a:ext cx="3595071" cy="735791"/>
          </a:xfrm>
          <a:prstGeom prst="rect">
            <a:avLst/>
          </a:prstGeom>
          <a:noFill/>
          <a:ln>
            <a:noFill/>
          </a:ln>
        </p:spPr>
      </p:pic>
      <p:pic>
        <p:nvPicPr>
          <p:cNvPr id="325" name="Google Shape;325;p32" descr="A black background with red and grey text&#10;&#10;Description automatically generated"/>
          <p:cNvPicPr preferRelativeResize="0"/>
          <p:nvPr/>
        </p:nvPicPr>
        <p:blipFill rotWithShape="1">
          <a:blip r:embed="rId5">
            <a:alphaModFix/>
          </a:blip>
          <a:srcRect/>
          <a:stretch/>
        </p:blipFill>
        <p:spPr>
          <a:xfrm>
            <a:off x="716686" y="1601041"/>
            <a:ext cx="7002197" cy="1917800"/>
          </a:xfrm>
          <a:prstGeom prst="rect">
            <a:avLst/>
          </a:prstGeom>
          <a:noFill/>
          <a:ln>
            <a:noFill/>
          </a:ln>
        </p:spPr>
      </p:pic>
      <p:pic>
        <p:nvPicPr>
          <p:cNvPr id="326" name="Google Shape;326;p32"/>
          <p:cNvPicPr preferRelativeResize="0"/>
          <p:nvPr/>
        </p:nvPicPr>
        <p:blipFill rotWithShape="1">
          <a:blip r:embed="rId6">
            <a:alphaModFix/>
          </a:blip>
          <a:srcRect/>
          <a:stretch/>
        </p:blipFill>
        <p:spPr>
          <a:xfrm>
            <a:off x="5840970" y="4456578"/>
            <a:ext cx="1993767" cy="220833"/>
          </a:xfrm>
          <a:prstGeom prst="rect">
            <a:avLst/>
          </a:prstGeom>
          <a:noFill/>
          <a:ln>
            <a:noFill/>
          </a:ln>
        </p:spPr>
      </p:pic>
      <p:sp>
        <p:nvSpPr>
          <p:cNvPr id="327" name="Google Shape;327;p3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dvanced training-1">
  <p:cSld name="Advanced training-1">
    <p:bg>
      <p:bgPr>
        <a:blipFill>
          <a:blip r:embed="rId2">
            <a:alphaModFix/>
          </a:blip>
          <a:stretch>
            <a:fillRect/>
          </a:stretch>
        </a:blipFill>
        <a:effectLst/>
      </p:bgPr>
    </p:bg>
    <p:spTree>
      <p:nvGrpSpPr>
        <p:cNvPr id="1" name="Shape 328"/>
        <p:cNvGrpSpPr/>
        <p:nvPr/>
      </p:nvGrpSpPr>
      <p:grpSpPr>
        <a:xfrm>
          <a:off x="0" y="0"/>
          <a:ext cx="0" cy="0"/>
          <a:chOff x="0" y="0"/>
          <a:chExt cx="0" cy="0"/>
        </a:xfrm>
      </p:grpSpPr>
      <p:sp>
        <p:nvSpPr>
          <p:cNvPr id="329" name="Google Shape;329;p33"/>
          <p:cNvSpPr/>
          <p:nvPr/>
        </p:nvSpPr>
        <p:spPr>
          <a:xfrm>
            <a:off x="0" y="924270"/>
            <a:ext cx="8064896" cy="3876085"/>
          </a:xfrm>
          <a:prstGeom prst="rect">
            <a:avLst/>
          </a:prstGeom>
          <a:solidFill>
            <a:srgbClr val="F1F5F6">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 name="Google Shape;330;p33"/>
          <p:cNvSpPr txBox="1"/>
          <p:nvPr/>
        </p:nvSpPr>
        <p:spPr>
          <a:xfrm>
            <a:off x="564458" y="3687303"/>
            <a:ext cx="60150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a:solidFill>
                  <a:srgbClr val="4E515A"/>
                </a:solidFill>
                <a:latin typeface="Roboto"/>
                <a:ea typeface="Roboto"/>
                <a:cs typeface="Roboto"/>
                <a:sym typeface="Roboto"/>
              </a:rPr>
              <a:t>High-quality, specialist training and development for the research community</a:t>
            </a:r>
            <a:endParaRPr sz="1800">
              <a:solidFill>
                <a:srgbClr val="4E515A"/>
              </a:solidFill>
              <a:latin typeface="Calibri"/>
              <a:ea typeface="Calibri"/>
              <a:cs typeface="Calibri"/>
              <a:sym typeface="Calibri"/>
            </a:endParaRPr>
          </a:p>
        </p:txBody>
      </p:sp>
      <p:pic>
        <p:nvPicPr>
          <p:cNvPr id="331" name="Google Shape;331;p33" descr="A black and red logo&#10;&#10;Description automatically generated"/>
          <p:cNvPicPr preferRelativeResize="0"/>
          <p:nvPr/>
        </p:nvPicPr>
        <p:blipFill rotWithShape="1">
          <a:blip r:embed="rId3">
            <a:alphaModFix/>
          </a:blip>
          <a:srcRect/>
          <a:stretch/>
        </p:blipFill>
        <p:spPr>
          <a:xfrm>
            <a:off x="676225" y="1794810"/>
            <a:ext cx="4988200" cy="1860117"/>
          </a:xfrm>
          <a:prstGeom prst="rect">
            <a:avLst/>
          </a:prstGeom>
          <a:noFill/>
          <a:ln>
            <a:noFill/>
          </a:ln>
        </p:spPr>
      </p:pic>
      <p:pic>
        <p:nvPicPr>
          <p:cNvPr id="332" name="Google Shape;332;p33"/>
          <p:cNvPicPr preferRelativeResize="0"/>
          <p:nvPr/>
        </p:nvPicPr>
        <p:blipFill rotWithShape="1">
          <a:blip r:embed="rId4">
            <a:alphaModFix/>
          </a:blip>
          <a:srcRect/>
          <a:stretch/>
        </p:blipFill>
        <p:spPr>
          <a:xfrm>
            <a:off x="5840970" y="4456578"/>
            <a:ext cx="1993767" cy="220833"/>
          </a:xfrm>
          <a:prstGeom prst="rect">
            <a:avLst/>
          </a:prstGeom>
          <a:noFill/>
          <a:ln>
            <a:noFill/>
          </a:ln>
        </p:spPr>
      </p:pic>
      <p:pic>
        <p:nvPicPr>
          <p:cNvPr id="333" name="Google Shape;333;p33" descr="A black and grey logo&#10;&#10;Description automatically generated"/>
          <p:cNvPicPr preferRelativeResize="0"/>
          <p:nvPr/>
        </p:nvPicPr>
        <p:blipFill rotWithShape="1">
          <a:blip r:embed="rId5">
            <a:alphaModFix/>
          </a:blip>
          <a:srcRect/>
          <a:stretch/>
        </p:blipFill>
        <p:spPr>
          <a:xfrm>
            <a:off x="623086" y="5670893"/>
            <a:ext cx="3471415" cy="654984"/>
          </a:xfrm>
          <a:prstGeom prst="rect">
            <a:avLst/>
          </a:prstGeom>
          <a:noFill/>
          <a:ln>
            <a:noFill/>
          </a:ln>
        </p:spPr>
      </p:pic>
      <p:sp>
        <p:nvSpPr>
          <p:cNvPr id="334" name="Google Shape;334;p3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esearch e-infrastructure">
  <p:cSld name="Research e-infrastructure">
    <p:bg>
      <p:bgPr>
        <a:blipFill>
          <a:blip r:embed="rId2">
            <a:alphaModFix/>
          </a:blip>
          <a:stretch>
            <a:fillRect/>
          </a:stretch>
        </a:blipFill>
        <a:effectLst/>
      </p:bgPr>
    </p:bg>
    <p:spTree>
      <p:nvGrpSpPr>
        <p:cNvPr id="1" name="Shape 335"/>
        <p:cNvGrpSpPr/>
        <p:nvPr/>
      </p:nvGrpSpPr>
      <p:grpSpPr>
        <a:xfrm>
          <a:off x="0" y="0"/>
          <a:ext cx="0" cy="0"/>
          <a:chOff x="0" y="0"/>
          <a:chExt cx="0" cy="0"/>
        </a:xfrm>
      </p:grpSpPr>
      <p:sp>
        <p:nvSpPr>
          <p:cNvPr id="336" name="Google Shape;336;p34"/>
          <p:cNvSpPr/>
          <p:nvPr/>
        </p:nvSpPr>
        <p:spPr>
          <a:xfrm>
            <a:off x="0" y="924270"/>
            <a:ext cx="8064896" cy="3876085"/>
          </a:xfrm>
          <a:prstGeom prst="rect">
            <a:avLst/>
          </a:prstGeom>
          <a:solidFill>
            <a:srgbClr val="F1F5F6">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34"/>
          <p:cNvSpPr txBox="1"/>
          <p:nvPr/>
        </p:nvSpPr>
        <p:spPr>
          <a:xfrm>
            <a:off x="564456" y="3519592"/>
            <a:ext cx="701778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a:solidFill>
                  <a:srgbClr val="4E515A"/>
                </a:solidFill>
                <a:latin typeface="Roboto"/>
                <a:ea typeface="Roboto"/>
                <a:cs typeface="Roboto"/>
                <a:sym typeface="Roboto"/>
              </a:rPr>
              <a:t>Expertise and support for data intensive research across the life sciences, from cloud computing to research software engineering</a:t>
            </a:r>
            <a:endParaRPr sz="1800">
              <a:solidFill>
                <a:srgbClr val="4E515A"/>
              </a:solidFill>
              <a:latin typeface="Calibri"/>
              <a:ea typeface="Calibri"/>
              <a:cs typeface="Calibri"/>
              <a:sym typeface="Calibri"/>
            </a:endParaRPr>
          </a:p>
        </p:txBody>
      </p:sp>
      <p:pic>
        <p:nvPicPr>
          <p:cNvPr id="338" name="Google Shape;338;p34" descr="A black and white logo&#10;&#10;Description automatically generated"/>
          <p:cNvPicPr preferRelativeResize="0"/>
          <p:nvPr/>
        </p:nvPicPr>
        <p:blipFill rotWithShape="1">
          <a:blip r:embed="rId3">
            <a:alphaModFix/>
          </a:blip>
          <a:srcRect/>
          <a:stretch/>
        </p:blipFill>
        <p:spPr>
          <a:xfrm>
            <a:off x="564457" y="5381662"/>
            <a:ext cx="3595071" cy="735791"/>
          </a:xfrm>
          <a:prstGeom prst="rect">
            <a:avLst/>
          </a:prstGeom>
          <a:noFill/>
          <a:ln>
            <a:noFill/>
          </a:ln>
        </p:spPr>
      </p:pic>
      <p:pic>
        <p:nvPicPr>
          <p:cNvPr id="339" name="Google Shape;339;p34" descr="A black background with red text&#10;&#10;Description automatically generated"/>
          <p:cNvPicPr preferRelativeResize="0"/>
          <p:nvPr/>
        </p:nvPicPr>
        <p:blipFill rotWithShape="1">
          <a:blip r:embed="rId4">
            <a:alphaModFix/>
          </a:blip>
          <a:srcRect/>
          <a:stretch/>
        </p:blipFill>
        <p:spPr>
          <a:xfrm>
            <a:off x="564456" y="1446477"/>
            <a:ext cx="7082517" cy="1979760"/>
          </a:xfrm>
          <a:prstGeom prst="rect">
            <a:avLst/>
          </a:prstGeom>
          <a:noFill/>
          <a:ln>
            <a:noFill/>
          </a:ln>
        </p:spPr>
      </p:pic>
      <p:pic>
        <p:nvPicPr>
          <p:cNvPr id="340" name="Google Shape;340;p34"/>
          <p:cNvPicPr preferRelativeResize="0"/>
          <p:nvPr/>
        </p:nvPicPr>
        <p:blipFill rotWithShape="1">
          <a:blip r:embed="rId5">
            <a:alphaModFix/>
          </a:blip>
          <a:srcRect/>
          <a:stretch/>
        </p:blipFill>
        <p:spPr>
          <a:xfrm>
            <a:off x="5840970" y="4456578"/>
            <a:ext cx="1993767" cy="220833"/>
          </a:xfrm>
          <a:prstGeom prst="rect">
            <a:avLst/>
          </a:prstGeom>
          <a:noFill/>
          <a:ln>
            <a:noFill/>
          </a:ln>
        </p:spPr>
      </p:pic>
      <p:sp>
        <p:nvSpPr>
          <p:cNvPr id="341" name="Google Shape;341;p3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Slide - Design 1">
  <p:cSld name="2_Title Slide - Design 1">
    <p:spTree>
      <p:nvGrpSpPr>
        <p:cNvPr id="1" name="Shape 342"/>
        <p:cNvGrpSpPr/>
        <p:nvPr/>
      </p:nvGrpSpPr>
      <p:grpSpPr>
        <a:xfrm>
          <a:off x="0" y="0"/>
          <a:ext cx="0" cy="0"/>
          <a:chOff x="0" y="0"/>
          <a:chExt cx="0" cy="0"/>
        </a:xfrm>
      </p:grpSpPr>
      <p:sp>
        <p:nvSpPr>
          <p:cNvPr id="343" name="Google Shape;343;p35"/>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61F16"/>
              </a:buClr>
              <a:buSzPts val="3600"/>
              <a:buFont typeface="Arial"/>
              <a:buNone/>
              <a:defRPr sz="3600" b="0" i="0" u="none" strike="noStrike" cap="none">
                <a:solidFill>
                  <a:srgbClr val="C61F1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4" name="Google Shape;344;p35"/>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rgbClr val="4E515A"/>
              </a:buClr>
              <a:buSzPts val="2400"/>
              <a:buFont typeface="Arial"/>
              <a:buNone/>
              <a:defRPr sz="2400" b="0" i="0" u="none" strike="noStrike" cap="none">
                <a:solidFill>
                  <a:srgbClr val="4E515A"/>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45" name="Google Shape;345;p35"/>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rgbClr val="4E515A"/>
              </a:buClr>
              <a:buSzPts val="1200"/>
              <a:buFont typeface="Arial"/>
              <a:buNone/>
              <a:defRPr sz="1200" b="1" i="0" u="none" strike="noStrike" cap="none">
                <a:solidFill>
                  <a:srgbClr val="4E515A"/>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6" name="Google Shape;346;p35"/>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rgbClr val="4E515A"/>
              </a:buClr>
              <a:buSzPts val="1200"/>
              <a:buFont typeface="Arial"/>
              <a:buNone/>
              <a:defRPr sz="1200" b="0" i="0" u="none" strike="noStrike" cap="none">
                <a:solidFill>
                  <a:srgbClr val="4E515A"/>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47" name="Google Shape;347;p35" descr="Text&#10;&#10;Description automatically generated with medium confidence"/>
          <p:cNvPicPr preferRelativeResize="0"/>
          <p:nvPr/>
        </p:nvPicPr>
        <p:blipFill rotWithShape="1">
          <a:blip r:embed="rId2">
            <a:alphaModFix/>
          </a:blip>
          <a:srcRect/>
          <a:stretch/>
        </p:blipFill>
        <p:spPr>
          <a:xfrm>
            <a:off x="9248943" y="5336806"/>
            <a:ext cx="2125440" cy="1046906"/>
          </a:xfrm>
          <a:prstGeom prst="rect">
            <a:avLst/>
          </a:prstGeom>
          <a:noFill/>
          <a:ln>
            <a:noFill/>
          </a:ln>
        </p:spPr>
      </p:pic>
      <p:pic>
        <p:nvPicPr>
          <p:cNvPr id="348" name="Google Shape;348;p35"/>
          <p:cNvPicPr preferRelativeResize="0"/>
          <p:nvPr/>
        </p:nvPicPr>
        <p:blipFill rotWithShape="1">
          <a:blip r:embed="rId3">
            <a:alphaModFix/>
          </a:blip>
          <a:srcRect/>
          <a:stretch/>
        </p:blipFill>
        <p:spPr>
          <a:xfrm>
            <a:off x="719405" y="5986968"/>
            <a:ext cx="1961097" cy="217214"/>
          </a:xfrm>
          <a:prstGeom prst="rect">
            <a:avLst/>
          </a:prstGeom>
          <a:noFill/>
          <a:ln>
            <a:noFill/>
          </a:ln>
        </p:spPr>
      </p:pic>
      <p:sp>
        <p:nvSpPr>
          <p:cNvPr id="349" name="Google Shape;349;p3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Slide - Design 1">
  <p:cSld name="1_Title Slide - Design 1">
    <p:spTree>
      <p:nvGrpSpPr>
        <p:cNvPr id="1" name="Shape 350"/>
        <p:cNvGrpSpPr/>
        <p:nvPr/>
      </p:nvGrpSpPr>
      <p:grpSpPr>
        <a:xfrm>
          <a:off x="0" y="0"/>
          <a:ext cx="0" cy="0"/>
          <a:chOff x="0" y="0"/>
          <a:chExt cx="0" cy="0"/>
        </a:xfrm>
      </p:grpSpPr>
      <p:sp>
        <p:nvSpPr>
          <p:cNvPr id="351" name="Google Shape;351;p36"/>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61F16"/>
              </a:buClr>
              <a:buSzPts val="3600"/>
              <a:buFont typeface="Arial"/>
              <a:buNone/>
              <a:defRPr sz="3600" b="0" i="0" u="none" strike="noStrike" cap="none">
                <a:solidFill>
                  <a:srgbClr val="C61F1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2" name="Google Shape;352;p36"/>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rgbClr val="4E515A"/>
              </a:buClr>
              <a:buSzPts val="2400"/>
              <a:buFont typeface="Arial"/>
              <a:buNone/>
              <a:defRPr sz="2400" b="0" i="0" u="none" strike="noStrike" cap="none">
                <a:solidFill>
                  <a:srgbClr val="4E515A"/>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53" name="Google Shape;353;p36"/>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rgbClr val="4E515A"/>
              </a:buClr>
              <a:buSzPts val="1200"/>
              <a:buFont typeface="Arial"/>
              <a:buNone/>
              <a:defRPr sz="1200" b="1" i="0" u="none" strike="noStrike" cap="none">
                <a:solidFill>
                  <a:srgbClr val="4E515A"/>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54" name="Google Shape;354;p36"/>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rgbClr val="4E515A"/>
              </a:buClr>
              <a:buSzPts val="1200"/>
              <a:buFont typeface="Arial"/>
              <a:buNone/>
              <a:defRPr sz="1200" b="0" i="0" u="none" strike="noStrike" cap="none">
                <a:solidFill>
                  <a:srgbClr val="4E515A"/>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55" name="Google Shape;355;p36" descr="Text&#10;&#10;Description automatically generated with medium confidence"/>
          <p:cNvPicPr preferRelativeResize="0"/>
          <p:nvPr/>
        </p:nvPicPr>
        <p:blipFill rotWithShape="1">
          <a:blip r:embed="rId2">
            <a:alphaModFix/>
          </a:blip>
          <a:srcRect/>
          <a:stretch/>
        </p:blipFill>
        <p:spPr>
          <a:xfrm>
            <a:off x="9248943" y="5336806"/>
            <a:ext cx="2125440" cy="1046906"/>
          </a:xfrm>
          <a:prstGeom prst="rect">
            <a:avLst/>
          </a:prstGeom>
          <a:noFill/>
          <a:ln>
            <a:noFill/>
          </a:ln>
        </p:spPr>
      </p:pic>
      <p:pic>
        <p:nvPicPr>
          <p:cNvPr id="356" name="Google Shape;356;p36"/>
          <p:cNvPicPr preferRelativeResize="0"/>
          <p:nvPr/>
        </p:nvPicPr>
        <p:blipFill rotWithShape="1">
          <a:blip r:embed="rId3">
            <a:alphaModFix/>
          </a:blip>
          <a:srcRect/>
          <a:stretch/>
        </p:blipFill>
        <p:spPr>
          <a:xfrm>
            <a:off x="719405" y="5986968"/>
            <a:ext cx="1961097" cy="217214"/>
          </a:xfrm>
          <a:prstGeom prst="rect">
            <a:avLst/>
          </a:prstGeom>
          <a:noFill/>
          <a:ln>
            <a:noFill/>
          </a:ln>
        </p:spPr>
      </p:pic>
      <p:sp>
        <p:nvSpPr>
          <p:cNvPr id="357" name="Google Shape;357;p3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 Design 6">
  <p:cSld name="Title Slide - Design 6">
    <p:bg>
      <p:bgPr>
        <a:solidFill>
          <a:schemeClr val="lt1"/>
        </a:solidFill>
        <a:effectLst/>
      </p:bgPr>
    </p:bg>
    <p:spTree>
      <p:nvGrpSpPr>
        <p:cNvPr id="1" name="Shape 358"/>
        <p:cNvGrpSpPr/>
        <p:nvPr/>
      </p:nvGrpSpPr>
      <p:grpSpPr>
        <a:xfrm>
          <a:off x="0" y="0"/>
          <a:ext cx="0" cy="0"/>
          <a:chOff x="0" y="0"/>
          <a:chExt cx="0" cy="0"/>
        </a:xfrm>
      </p:grpSpPr>
      <p:sp>
        <p:nvSpPr>
          <p:cNvPr id="359" name="Google Shape;359;p37"/>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0" name="Google Shape;360;p37"/>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61" name="Google Shape;361;p37"/>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62" name="Google Shape;362;p37"/>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63" name="Google Shape;363;p37" descr="Text&#10;&#10;Description automatically generated"/>
          <p:cNvPicPr preferRelativeResize="0"/>
          <p:nvPr/>
        </p:nvPicPr>
        <p:blipFill rotWithShape="1">
          <a:blip r:embed="rId2">
            <a:alphaModFix/>
          </a:blip>
          <a:srcRect/>
          <a:stretch/>
        </p:blipFill>
        <p:spPr>
          <a:xfrm>
            <a:off x="9422612" y="5372472"/>
            <a:ext cx="2046891" cy="1228134"/>
          </a:xfrm>
          <a:prstGeom prst="rect">
            <a:avLst/>
          </a:prstGeom>
          <a:noFill/>
          <a:ln>
            <a:noFill/>
          </a:ln>
        </p:spPr>
      </p:pic>
      <p:sp>
        <p:nvSpPr>
          <p:cNvPr id="364" name="Google Shape;364;p3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isgen Merscope 2">
  <p:cSld name="Visgen Merscope 2">
    <p:bg>
      <p:bgPr>
        <a:blipFill>
          <a:blip r:embed="rId2">
            <a:alphaModFix/>
          </a:blip>
          <a:stretch>
            <a:fillRect/>
          </a:stretch>
        </a:blipFill>
        <a:effectLst/>
      </p:bgPr>
    </p:bg>
    <p:spTree>
      <p:nvGrpSpPr>
        <p:cNvPr id="1" name="Shape 365"/>
        <p:cNvGrpSpPr/>
        <p:nvPr/>
      </p:nvGrpSpPr>
      <p:grpSpPr>
        <a:xfrm>
          <a:off x="0" y="0"/>
          <a:ext cx="0" cy="0"/>
          <a:chOff x="0" y="0"/>
          <a:chExt cx="0" cy="0"/>
        </a:xfrm>
      </p:grpSpPr>
      <p:sp>
        <p:nvSpPr>
          <p:cNvPr id="366" name="Google Shape;366;p38"/>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 name="Google Shape;367;p38"/>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8" name="Google Shape;368;p38"/>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69" name="Google Shape;369;p38"/>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70" name="Google Shape;370;p38"/>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71" name="Google Shape;371;p38" descr="A black and white logo&#10;&#10;Description automatically generated"/>
          <p:cNvPicPr preferRelativeResize="0"/>
          <p:nvPr/>
        </p:nvPicPr>
        <p:blipFill rotWithShape="1">
          <a:blip r:embed="rId3">
            <a:alphaModFix/>
          </a:blip>
          <a:srcRect/>
          <a:stretch/>
        </p:blipFill>
        <p:spPr>
          <a:xfrm>
            <a:off x="8700421" y="5821963"/>
            <a:ext cx="2772176" cy="567372"/>
          </a:xfrm>
          <a:prstGeom prst="rect">
            <a:avLst/>
          </a:prstGeom>
          <a:noFill/>
          <a:ln>
            <a:noFill/>
          </a:ln>
        </p:spPr>
      </p:pic>
      <p:pic>
        <p:nvPicPr>
          <p:cNvPr id="372" name="Google Shape;372;p38"/>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373" name="Google Shape;373;p3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ells">
  <p:cSld name="Cells">
    <p:bg>
      <p:bgPr>
        <a:blipFill>
          <a:blip r:embed="rId2">
            <a:alphaModFix/>
          </a:blip>
          <a:stretch>
            <a:fillRect/>
          </a:stretch>
        </a:blipFill>
        <a:effectLst/>
      </p:bgPr>
    </p:bg>
    <p:spTree>
      <p:nvGrpSpPr>
        <p:cNvPr id="1" name="Shape 374"/>
        <p:cNvGrpSpPr/>
        <p:nvPr/>
      </p:nvGrpSpPr>
      <p:grpSpPr>
        <a:xfrm>
          <a:off x="0" y="0"/>
          <a:ext cx="0" cy="0"/>
          <a:chOff x="0" y="0"/>
          <a:chExt cx="0" cy="0"/>
        </a:xfrm>
      </p:grpSpPr>
      <p:pic>
        <p:nvPicPr>
          <p:cNvPr id="375" name="Google Shape;375;p39" descr="A black background with white text and red letters&#10;&#10;Description automatically generated"/>
          <p:cNvPicPr preferRelativeResize="0"/>
          <p:nvPr/>
        </p:nvPicPr>
        <p:blipFill rotWithShape="1">
          <a:blip r:embed="rId3">
            <a:alphaModFix/>
          </a:blip>
          <a:srcRect/>
          <a:stretch/>
        </p:blipFill>
        <p:spPr>
          <a:xfrm>
            <a:off x="8793133" y="4558526"/>
            <a:ext cx="3398867" cy="2404668"/>
          </a:xfrm>
          <a:prstGeom prst="rect">
            <a:avLst/>
          </a:prstGeom>
          <a:noFill/>
          <a:ln>
            <a:noFill/>
          </a:ln>
        </p:spPr>
      </p:pic>
      <p:sp>
        <p:nvSpPr>
          <p:cNvPr id="376" name="Google Shape;376;p39"/>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7" name="Google Shape;377;p39"/>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8" name="Google Shape;378;p39"/>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79" name="Google Shape;379;p39"/>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0" name="Google Shape;380;p39"/>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81" name="Google Shape;381;p39"/>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382" name="Google Shape;382;p3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acBio Revio ">
  <p:cSld name="PacBio Revio ">
    <p:bg>
      <p:bgPr>
        <a:blipFill>
          <a:blip r:embed="rId2">
            <a:alphaModFix/>
          </a:blip>
          <a:stretch>
            <a:fillRect/>
          </a:stretch>
        </a:blipFill>
        <a:effectLst/>
      </p:bgPr>
    </p:bg>
    <p:spTree>
      <p:nvGrpSpPr>
        <p:cNvPr id="1" name="Shape 383"/>
        <p:cNvGrpSpPr/>
        <p:nvPr/>
      </p:nvGrpSpPr>
      <p:grpSpPr>
        <a:xfrm>
          <a:off x="0" y="0"/>
          <a:ext cx="0" cy="0"/>
          <a:chOff x="0" y="0"/>
          <a:chExt cx="0" cy="0"/>
        </a:xfrm>
      </p:grpSpPr>
      <p:pic>
        <p:nvPicPr>
          <p:cNvPr id="384" name="Google Shape;384;p40" descr="A black background with white text and red letters&#10;&#10;Description automatically generated"/>
          <p:cNvPicPr preferRelativeResize="0"/>
          <p:nvPr/>
        </p:nvPicPr>
        <p:blipFill rotWithShape="1">
          <a:blip r:embed="rId3">
            <a:alphaModFix/>
          </a:blip>
          <a:srcRect/>
          <a:stretch/>
        </p:blipFill>
        <p:spPr>
          <a:xfrm>
            <a:off x="8793133" y="4558526"/>
            <a:ext cx="3398867" cy="2404668"/>
          </a:xfrm>
          <a:prstGeom prst="rect">
            <a:avLst/>
          </a:prstGeom>
          <a:noFill/>
          <a:ln>
            <a:noFill/>
          </a:ln>
        </p:spPr>
      </p:pic>
      <p:sp>
        <p:nvSpPr>
          <p:cNvPr id="385" name="Google Shape;385;p40"/>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40"/>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7" name="Google Shape;387;p40"/>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88" name="Google Shape;388;p40"/>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9" name="Google Shape;389;p40"/>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90" name="Google Shape;390;p40"/>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391" name="Google Shape;391;p4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llumina Next Seq">
  <p:cSld name="Illumina Next Seq">
    <p:bg>
      <p:bgPr>
        <a:blipFill>
          <a:blip r:embed="rId2">
            <a:alphaModFix/>
          </a:blip>
          <a:stretch>
            <a:fillRect/>
          </a:stretch>
        </a:blipFill>
        <a:effectLst/>
      </p:bgPr>
    </p:bg>
    <p:spTree>
      <p:nvGrpSpPr>
        <p:cNvPr id="1" name="Shape 392"/>
        <p:cNvGrpSpPr/>
        <p:nvPr/>
      </p:nvGrpSpPr>
      <p:grpSpPr>
        <a:xfrm>
          <a:off x="0" y="0"/>
          <a:ext cx="0" cy="0"/>
          <a:chOff x="0" y="0"/>
          <a:chExt cx="0" cy="0"/>
        </a:xfrm>
      </p:grpSpPr>
      <p:pic>
        <p:nvPicPr>
          <p:cNvPr id="393" name="Google Shape;393;p41" descr="A black background with white text and red letters&#10;&#10;Description automatically generated"/>
          <p:cNvPicPr preferRelativeResize="0"/>
          <p:nvPr/>
        </p:nvPicPr>
        <p:blipFill rotWithShape="1">
          <a:blip r:embed="rId3">
            <a:alphaModFix/>
          </a:blip>
          <a:srcRect/>
          <a:stretch/>
        </p:blipFill>
        <p:spPr>
          <a:xfrm>
            <a:off x="8793133" y="4558526"/>
            <a:ext cx="3398867" cy="2404668"/>
          </a:xfrm>
          <a:prstGeom prst="rect">
            <a:avLst/>
          </a:prstGeom>
          <a:noFill/>
          <a:ln>
            <a:noFill/>
          </a:ln>
        </p:spPr>
      </p:pic>
      <p:sp>
        <p:nvSpPr>
          <p:cNvPr id="394" name="Google Shape;394;p41"/>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41"/>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6" name="Google Shape;396;p41"/>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97" name="Google Shape;397;p41"/>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8" name="Google Shape;398;p41"/>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99" name="Google Shape;399;p41"/>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400" name="Google Shape;400;p4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coding Biodiversity - title">
  <p:cSld name="Decoding Biodiversity - title">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5"/>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rgbClr val="4E515A"/>
              </a:buClr>
              <a:buSzPts val="2400"/>
              <a:buFont typeface="Arial"/>
              <a:buNone/>
              <a:defRPr sz="2400" b="0" i="0" u="none" strike="noStrike" cap="none">
                <a:solidFill>
                  <a:srgbClr val="4E515A"/>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9" name="Google Shape;39;p5"/>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rgbClr val="4E515A"/>
              </a:buClr>
              <a:buSzPts val="1200"/>
              <a:buFont typeface="Arial"/>
              <a:buNone/>
              <a:defRPr sz="1200" b="1" i="0" u="none" strike="noStrike" cap="none">
                <a:solidFill>
                  <a:srgbClr val="4E515A"/>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5"/>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rgbClr val="4E515A"/>
              </a:buClr>
              <a:buSzPts val="1200"/>
              <a:buFont typeface="Arial"/>
              <a:buNone/>
              <a:defRPr sz="1200" b="0" i="0" u="none" strike="noStrike" cap="none">
                <a:solidFill>
                  <a:srgbClr val="4E515A"/>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Google Shape;41;p5"/>
          <p:cNvSpPr/>
          <p:nvPr/>
        </p:nvSpPr>
        <p:spPr>
          <a:xfrm>
            <a:off x="-3" y="914110"/>
            <a:ext cx="8064896" cy="3876085"/>
          </a:xfrm>
          <a:prstGeom prst="rect">
            <a:avLst/>
          </a:prstGeom>
          <a:solidFill>
            <a:srgbClr val="F1F5F6">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 name="Google Shape;42;p5" descr="A blue and grey text on a black background&#10;&#10;Description automatically generated"/>
          <p:cNvPicPr preferRelativeResize="0"/>
          <p:nvPr/>
        </p:nvPicPr>
        <p:blipFill rotWithShape="1">
          <a:blip r:embed="rId3">
            <a:alphaModFix/>
          </a:blip>
          <a:srcRect/>
          <a:stretch/>
        </p:blipFill>
        <p:spPr>
          <a:xfrm>
            <a:off x="564457" y="1550448"/>
            <a:ext cx="6247379" cy="1630671"/>
          </a:xfrm>
          <a:prstGeom prst="rect">
            <a:avLst/>
          </a:prstGeom>
          <a:noFill/>
          <a:ln>
            <a:noFill/>
          </a:ln>
        </p:spPr>
      </p:pic>
      <p:sp>
        <p:nvSpPr>
          <p:cNvPr id="43" name="Google Shape;43;p5"/>
          <p:cNvSpPr txBox="1"/>
          <p:nvPr/>
        </p:nvSpPr>
        <p:spPr>
          <a:xfrm>
            <a:off x="564457" y="3541158"/>
            <a:ext cx="665376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a:solidFill>
                  <a:srgbClr val="4E515A"/>
                </a:solidFill>
                <a:latin typeface="Roboto"/>
                <a:ea typeface="Roboto"/>
                <a:cs typeface="Roboto"/>
                <a:sym typeface="Roboto"/>
              </a:rPr>
              <a:t>Addressing the need for tools, expertise and capacity to translate genomes into discoveries</a:t>
            </a:r>
            <a:endParaRPr sz="1800">
              <a:solidFill>
                <a:srgbClr val="4E515A"/>
              </a:solidFill>
              <a:latin typeface="Calibri"/>
              <a:ea typeface="Calibri"/>
              <a:cs typeface="Calibri"/>
              <a:sym typeface="Calibri"/>
            </a:endParaRPr>
          </a:p>
        </p:txBody>
      </p:sp>
      <p:pic>
        <p:nvPicPr>
          <p:cNvPr id="44" name="Google Shape;44;p5" descr="A black and white logo&#10;&#10;Description automatically generated"/>
          <p:cNvPicPr preferRelativeResize="0"/>
          <p:nvPr/>
        </p:nvPicPr>
        <p:blipFill rotWithShape="1">
          <a:blip r:embed="rId4">
            <a:alphaModFix/>
          </a:blip>
          <a:srcRect/>
          <a:stretch/>
        </p:blipFill>
        <p:spPr>
          <a:xfrm>
            <a:off x="564457" y="5508318"/>
            <a:ext cx="3595071" cy="735791"/>
          </a:xfrm>
          <a:prstGeom prst="rect">
            <a:avLst/>
          </a:prstGeom>
          <a:noFill/>
          <a:ln>
            <a:noFill/>
          </a:ln>
        </p:spPr>
      </p:pic>
      <p:pic>
        <p:nvPicPr>
          <p:cNvPr id="45" name="Google Shape;45;p5"/>
          <p:cNvPicPr preferRelativeResize="0"/>
          <p:nvPr/>
        </p:nvPicPr>
        <p:blipFill rotWithShape="1">
          <a:blip r:embed="rId5">
            <a:alphaModFix/>
          </a:blip>
          <a:srcRect/>
          <a:stretch/>
        </p:blipFill>
        <p:spPr>
          <a:xfrm>
            <a:off x="8901892" y="5690504"/>
            <a:ext cx="2481227" cy="296464"/>
          </a:xfrm>
          <a:prstGeom prst="rect">
            <a:avLst/>
          </a:prstGeom>
          <a:noFill/>
          <a:ln>
            <a:noFill/>
          </a:ln>
        </p:spPr>
      </p:pic>
      <p:sp>
        <p:nvSpPr>
          <p:cNvPr id="46" name="Google Shape;46;p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acBio Revio 2">
  <p:cSld name="PacBio Revio 2">
    <p:bg>
      <p:bgPr>
        <a:blipFill>
          <a:blip r:embed="rId2">
            <a:alphaModFix/>
          </a:blip>
          <a:stretch>
            <a:fillRect/>
          </a:stretch>
        </a:blipFill>
        <a:effectLst/>
      </p:bgPr>
    </p:bg>
    <p:spTree>
      <p:nvGrpSpPr>
        <p:cNvPr id="1" name="Shape 401"/>
        <p:cNvGrpSpPr/>
        <p:nvPr/>
      </p:nvGrpSpPr>
      <p:grpSpPr>
        <a:xfrm>
          <a:off x="0" y="0"/>
          <a:ext cx="0" cy="0"/>
          <a:chOff x="0" y="0"/>
          <a:chExt cx="0" cy="0"/>
        </a:xfrm>
      </p:grpSpPr>
      <p:pic>
        <p:nvPicPr>
          <p:cNvPr id="402" name="Google Shape;402;p42" descr="A black background with white text and red letters&#10;&#10;Description automatically generated"/>
          <p:cNvPicPr preferRelativeResize="0"/>
          <p:nvPr/>
        </p:nvPicPr>
        <p:blipFill rotWithShape="1">
          <a:blip r:embed="rId3">
            <a:alphaModFix/>
          </a:blip>
          <a:srcRect/>
          <a:stretch/>
        </p:blipFill>
        <p:spPr>
          <a:xfrm>
            <a:off x="8793133" y="4558526"/>
            <a:ext cx="3398867" cy="2404668"/>
          </a:xfrm>
          <a:prstGeom prst="rect">
            <a:avLst/>
          </a:prstGeom>
          <a:noFill/>
          <a:ln>
            <a:noFill/>
          </a:ln>
        </p:spPr>
      </p:pic>
      <p:sp>
        <p:nvSpPr>
          <p:cNvPr id="403" name="Google Shape;403;p42"/>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42"/>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5" name="Google Shape;405;p42"/>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06" name="Google Shape;406;p42"/>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7" name="Google Shape;407;p42"/>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08" name="Google Shape;408;p42"/>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409" name="Google Shape;409;p4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ransformative Genomics">
  <p:cSld name="Transformative Genomics">
    <p:bg>
      <p:bgPr>
        <a:blipFill>
          <a:blip r:embed="rId2">
            <a:alphaModFix/>
          </a:blip>
          <a:stretch>
            <a:fillRect/>
          </a:stretch>
        </a:blipFill>
        <a:effectLst/>
      </p:bgPr>
    </p:bg>
    <p:spTree>
      <p:nvGrpSpPr>
        <p:cNvPr id="1" name="Shape 410"/>
        <p:cNvGrpSpPr/>
        <p:nvPr/>
      </p:nvGrpSpPr>
      <p:grpSpPr>
        <a:xfrm>
          <a:off x="0" y="0"/>
          <a:ext cx="0" cy="0"/>
          <a:chOff x="0" y="0"/>
          <a:chExt cx="0" cy="0"/>
        </a:xfrm>
      </p:grpSpPr>
      <p:pic>
        <p:nvPicPr>
          <p:cNvPr id="411" name="Google Shape;411;p43" descr="A black background with white text and red letters&#10;&#10;Description automatically generated"/>
          <p:cNvPicPr preferRelativeResize="0"/>
          <p:nvPr/>
        </p:nvPicPr>
        <p:blipFill rotWithShape="1">
          <a:blip r:embed="rId3">
            <a:alphaModFix/>
          </a:blip>
          <a:srcRect/>
          <a:stretch/>
        </p:blipFill>
        <p:spPr>
          <a:xfrm>
            <a:off x="8793133" y="4558526"/>
            <a:ext cx="3398867" cy="2404668"/>
          </a:xfrm>
          <a:prstGeom prst="rect">
            <a:avLst/>
          </a:prstGeom>
          <a:noFill/>
          <a:ln>
            <a:noFill/>
          </a:ln>
        </p:spPr>
      </p:pic>
      <p:sp>
        <p:nvSpPr>
          <p:cNvPr id="412" name="Google Shape;412;p43"/>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3" name="Google Shape;413;p43"/>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4" name="Google Shape;414;p43"/>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15" name="Google Shape;415;p43"/>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6" name="Google Shape;416;p43"/>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17" name="Google Shape;417;p43"/>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418" name="Google Shape;418;p4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Earlham Biofoundry - Hamilton">
  <p:cSld name="Earlham Biofoundry - Hamilton">
    <p:bg>
      <p:bgPr>
        <a:blipFill>
          <a:blip r:embed="rId2">
            <a:alphaModFix/>
          </a:blip>
          <a:stretch>
            <a:fillRect/>
          </a:stretch>
        </a:blipFill>
        <a:effectLst/>
      </p:bgPr>
    </p:bg>
    <p:spTree>
      <p:nvGrpSpPr>
        <p:cNvPr id="1" name="Shape 419"/>
        <p:cNvGrpSpPr/>
        <p:nvPr/>
      </p:nvGrpSpPr>
      <p:grpSpPr>
        <a:xfrm>
          <a:off x="0" y="0"/>
          <a:ext cx="0" cy="0"/>
          <a:chOff x="0" y="0"/>
          <a:chExt cx="0" cy="0"/>
        </a:xfrm>
      </p:grpSpPr>
      <p:pic>
        <p:nvPicPr>
          <p:cNvPr id="420" name="Google Shape;420;p44" descr="A black background with white text and red letters&#10;&#10;Description automatically generated"/>
          <p:cNvPicPr preferRelativeResize="0"/>
          <p:nvPr/>
        </p:nvPicPr>
        <p:blipFill rotWithShape="1">
          <a:blip r:embed="rId3">
            <a:alphaModFix/>
          </a:blip>
          <a:srcRect/>
          <a:stretch/>
        </p:blipFill>
        <p:spPr>
          <a:xfrm>
            <a:off x="8793133" y="4558526"/>
            <a:ext cx="3398867" cy="2404668"/>
          </a:xfrm>
          <a:prstGeom prst="rect">
            <a:avLst/>
          </a:prstGeom>
          <a:noFill/>
          <a:ln>
            <a:noFill/>
          </a:ln>
        </p:spPr>
      </p:pic>
      <p:sp>
        <p:nvSpPr>
          <p:cNvPr id="421" name="Google Shape;421;p44"/>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44"/>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3" name="Google Shape;423;p44"/>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24" name="Google Shape;424;p44"/>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25" name="Google Shape;425;p44"/>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26" name="Google Shape;426;p44"/>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427" name="Google Shape;427;p4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eople">
  <p:cSld name="People">
    <p:bg>
      <p:bgPr>
        <a:blipFill>
          <a:blip r:embed="rId2">
            <a:alphaModFix/>
          </a:blip>
          <a:stretch>
            <a:fillRect/>
          </a:stretch>
        </a:blipFill>
        <a:effectLst/>
      </p:bgPr>
    </p:bg>
    <p:spTree>
      <p:nvGrpSpPr>
        <p:cNvPr id="1" name="Shape 428"/>
        <p:cNvGrpSpPr/>
        <p:nvPr/>
      </p:nvGrpSpPr>
      <p:grpSpPr>
        <a:xfrm>
          <a:off x="0" y="0"/>
          <a:ext cx="0" cy="0"/>
          <a:chOff x="0" y="0"/>
          <a:chExt cx="0" cy="0"/>
        </a:xfrm>
      </p:grpSpPr>
      <p:pic>
        <p:nvPicPr>
          <p:cNvPr id="429" name="Google Shape;429;p45" descr="A black background with white text and red letters&#10;&#10;Description automatically generated"/>
          <p:cNvPicPr preferRelativeResize="0"/>
          <p:nvPr/>
        </p:nvPicPr>
        <p:blipFill rotWithShape="1">
          <a:blip r:embed="rId3">
            <a:alphaModFix/>
          </a:blip>
          <a:srcRect/>
          <a:stretch/>
        </p:blipFill>
        <p:spPr>
          <a:xfrm>
            <a:off x="8793133" y="4558526"/>
            <a:ext cx="3398867" cy="2404668"/>
          </a:xfrm>
          <a:prstGeom prst="rect">
            <a:avLst/>
          </a:prstGeom>
          <a:noFill/>
          <a:ln>
            <a:noFill/>
          </a:ln>
        </p:spPr>
      </p:pic>
      <p:sp>
        <p:nvSpPr>
          <p:cNvPr id="430" name="Google Shape;430;p45"/>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p45"/>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2" name="Google Shape;432;p45"/>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33" name="Google Shape;433;p45"/>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34" name="Google Shape;434;p45"/>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35" name="Google Shape;435;p45"/>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436" name="Google Shape;436;p4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HPC">
  <p:cSld name="HPC">
    <p:bg>
      <p:bgPr>
        <a:blipFill>
          <a:blip r:embed="rId2">
            <a:alphaModFix/>
          </a:blip>
          <a:stretch>
            <a:fillRect/>
          </a:stretch>
        </a:blipFill>
        <a:effectLst/>
      </p:bgPr>
    </p:bg>
    <p:spTree>
      <p:nvGrpSpPr>
        <p:cNvPr id="1" name="Shape 437"/>
        <p:cNvGrpSpPr/>
        <p:nvPr/>
      </p:nvGrpSpPr>
      <p:grpSpPr>
        <a:xfrm>
          <a:off x="0" y="0"/>
          <a:ext cx="0" cy="0"/>
          <a:chOff x="0" y="0"/>
          <a:chExt cx="0" cy="0"/>
        </a:xfrm>
      </p:grpSpPr>
      <p:pic>
        <p:nvPicPr>
          <p:cNvPr id="438" name="Google Shape;438;p46" descr="A black background with white text and red letters&#10;&#10;Description automatically generated"/>
          <p:cNvPicPr preferRelativeResize="0"/>
          <p:nvPr/>
        </p:nvPicPr>
        <p:blipFill rotWithShape="1">
          <a:blip r:embed="rId3">
            <a:alphaModFix/>
          </a:blip>
          <a:srcRect/>
          <a:stretch/>
        </p:blipFill>
        <p:spPr>
          <a:xfrm>
            <a:off x="8793133" y="4558526"/>
            <a:ext cx="3398867" cy="2404668"/>
          </a:xfrm>
          <a:prstGeom prst="rect">
            <a:avLst/>
          </a:prstGeom>
          <a:noFill/>
          <a:ln>
            <a:noFill/>
          </a:ln>
        </p:spPr>
      </p:pic>
      <p:sp>
        <p:nvSpPr>
          <p:cNvPr id="439" name="Google Shape;439;p46"/>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 name="Google Shape;440;p46"/>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1" name="Google Shape;441;p46"/>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42" name="Google Shape;442;p46"/>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3" name="Google Shape;443;p46"/>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44" name="Google Shape;444;p46"/>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445" name="Google Shape;445;p4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udents">
  <p:cSld name="Students">
    <p:bg>
      <p:bgPr>
        <a:blipFill>
          <a:blip r:embed="rId2">
            <a:alphaModFix/>
          </a:blip>
          <a:stretch>
            <a:fillRect/>
          </a:stretch>
        </a:blipFill>
        <a:effectLst/>
      </p:bgPr>
    </p:bg>
    <p:spTree>
      <p:nvGrpSpPr>
        <p:cNvPr id="1" name="Shape 446"/>
        <p:cNvGrpSpPr/>
        <p:nvPr/>
      </p:nvGrpSpPr>
      <p:grpSpPr>
        <a:xfrm>
          <a:off x="0" y="0"/>
          <a:ext cx="0" cy="0"/>
          <a:chOff x="0" y="0"/>
          <a:chExt cx="0" cy="0"/>
        </a:xfrm>
      </p:grpSpPr>
      <p:pic>
        <p:nvPicPr>
          <p:cNvPr id="447" name="Google Shape;447;p47" descr="A black background with white text and red letters&#10;&#10;Description automatically generated"/>
          <p:cNvPicPr preferRelativeResize="0"/>
          <p:nvPr/>
        </p:nvPicPr>
        <p:blipFill rotWithShape="1">
          <a:blip r:embed="rId3">
            <a:alphaModFix/>
          </a:blip>
          <a:srcRect/>
          <a:stretch/>
        </p:blipFill>
        <p:spPr>
          <a:xfrm>
            <a:off x="8793133" y="4558526"/>
            <a:ext cx="3398867" cy="2404668"/>
          </a:xfrm>
          <a:prstGeom prst="rect">
            <a:avLst/>
          </a:prstGeom>
          <a:noFill/>
          <a:ln>
            <a:noFill/>
          </a:ln>
        </p:spPr>
      </p:pic>
      <p:sp>
        <p:nvSpPr>
          <p:cNvPr id="448" name="Google Shape;448;p47"/>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9" name="Google Shape;449;p47"/>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0" name="Google Shape;450;p47"/>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51" name="Google Shape;451;p47"/>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52" name="Google Shape;452;p47"/>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53" name="Google Shape;453;p47"/>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454" name="Google Shape;454;p4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dvanced Training">
  <p:cSld name="Advanced Training">
    <p:bg>
      <p:bgPr>
        <a:blipFill>
          <a:blip r:embed="rId2">
            <a:alphaModFix/>
          </a:blip>
          <a:stretch>
            <a:fillRect/>
          </a:stretch>
        </a:blipFill>
        <a:effectLst/>
      </p:bgPr>
    </p:bg>
    <p:spTree>
      <p:nvGrpSpPr>
        <p:cNvPr id="1" name="Shape 455"/>
        <p:cNvGrpSpPr/>
        <p:nvPr/>
      </p:nvGrpSpPr>
      <p:grpSpPr>
        <a:xfrm>
          <a:off x="0" y="0"/>
          <a:ext cx="0" cy="0"/>
          <a:chOff x="0" y="0"/>
          <a:chExt cx="0" cy="0"/>
        </a:xfrm>
      </p:grpSpPr>
      <p:sp>
        <p:nvSpPr>
          <p:cNvPr id="456" name="Google Shape;456;p48"/>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7" name="Google Shape;457;p48"/>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8" name="Google Shape;458;p48"/>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59" name="Google Shape;459;p48"/>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0" name="Google Shape;460;p48"/>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61" name="Google Shape;461;p48" descr="Text&#10;&#10;Description automatically generated with medium confidence"/>
          <p:cNvPicPr preferRelativeResize="0"/>
          <p:nvPr/>
        </p:nvPicPr>
        <p:blipFill rotWithShape="1">
          <a:blip r:embed="rId3">
            <a:alphaModFix/>
          </a:blip>
          <a:srcRect/>
          <a:stretch/>
        </p:blipFill>
        <p:spPr>
          <a:xfrm>
            <a:off x="9347157" y="5336806"/>
            <a:ext cx="2125440" cy="1046906"/>
          </a:xfrm>
          <a:prstGeom prst="rect">
            <a:avLst/>
          </a:prstGeom>
          <a:noFill/>
          <a:ln>
            <a:noFill/>
          </a:ln>
        </p:spPr>
      </p:pic>
      <p:pic>
        <p:nvPicPr>
          <p:cNvPr id="462" name="Google Shape;462;p48"/>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463" name="Google Shape;463;p4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dvanced Training 2">
  <p:cSld name="Advanced Training 2">
    <p:bg>
      <p:bgPr>
        <a:blipFill>
          <a:blip r:embed="rId2">
            <a:alphaModFix/>
          </a:blip>
          <a:stretch>
            <a:fillRect/>
          </a:stretch>
        </a:blipFill>
        <a:effectLst/>
      </p:bgPr>
    </p:bg>
    <p:spTree>
      <p:nvGrpSpPr>
        <p:cNvPr id="1" name="Shape 464"/>
        <p:cNvGrpSpPr/>
        <p:nvPr/>
      </p:nvGrpSpPr>
      <p:grpSpPr>
        <a:xfrm>
          <a:off x="0" y="0"/>
          <a:ext cx="0" cy="0"/>
          <a:chOff x="0" y="0"/>
          <a:chExt cx="0" cy="0"/>
        </a:xfrm>
      </p:grpSpPr>
      <p:sp>
        <p:nvSpPr>
          <p:cNvPr id="465" name="Google Shape;465;p49"/>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49"/>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7" name="Google Shape;467;p49"/>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68" name="Google Shape;468;p49"/>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9" name="Google Shape;469;p49"/>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70" name="Google Shape;470;p49"/>
          <p:cNvPicPr preferRelativeResize="0"/>
          <p:nvPr/>
        </p:nvPicPr>
        <p:blipFill rotWithShape="1">
          <a:blip r:embed="rId3">
            <a:alphaModFix/>
          </a:blip>
          <a:srcRect/>
          <a:stretch/>
        </p:blipFill>
        <p:spPr>
          <a:xfrm>
            <a:off x="6960546" y="4390011"/>
            <a:ext cx="1993767" cy="238221"/>
          </a:xfrm>
          <a:prstGeom prst="rect">
            <a:avLst/>
          </a:prstGeom>
          <a:noFill/>
          <a:ln>
            <a:noFill/>
          </a:ln>
        </p:spPr>
      </p:pic>
      <p:pic>
        <p:nvPicPr>
          <p:cNvPr id="471" name="Google Shape;471;p49" descr="A black background with white text and red letters&#10;&#10;Description automatically generated"/>
          <p:cNvPicPr preferRelativeResize="0"/>
          <p:nvPr/>
        </p:nvPicPr>
        <p:blipFill rotWithShape="1">
          <a:blip r:embed="rId4">
            <a:alphaModFix/>
          </a:blip>
          <a:srcRect/>
          <a:stretch/>
        </p:blipFill>
        <p:spPr>
          <a:xfrm>
            <a:off x="8793133" y="4558526"/>
            <a:ext cx="3398867" cy="2404668"/>
          </a:xfrm>
          <a:prstGeom prst="rect">
            <a:avLst/>
          </a:prstGeom>
          <a:noFill/>
          <a:ln>
            <a:noFill/>
          </a:ln>
        </p:spPr>
      </p:pic>
      <p:sp>
        <p:nvSpPr>
          <p:cNvPr id="472" name="Google Shape;472;p4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Quotation Slide - Design 4">
  <p:cSld name="Quotation Slide - Design 4">
    <p:bg>
      <p:bgPr>
        <a:solidFill>
          <a:srgbClr val="2ECECE"/>
        </a:solidFill>
        <a:effectLst/>
      </p:bgPr>
    </p:bg>
    <p:spTree>
      <p:nvGrpSpPr>
        <p:cNvPr id="1" name="Shape 473"/>
        <p:cNvGrpSpPr/>
        <p:nvPr/>
      </p:nvGrpSpPr>
      <p:grpSpPr>
        <a:xfrm>
          <a:off x="0" y="0"/>
          <a:ext cx="0" cy="0"/>
          <a:chOff x="0" y="0"/>
          <a:chExt cx="0" cy="0"/>
        </a:xfrm>
      </p:grpSpPr>
      <p:sp>
        <p:nvSpPr>
          <p:cNvPr id="474" name="Google Shape;474;p50"/>
          <p:cNvSpPr/>
          <p:nvPr/>
        </p:nvSpPr>
        <p:spPr>
          <a:xfrm>
            <a:off x="5021620" y="4326710"/>
            <a:ext cx="2221909" cy="571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50"/>
          <p:cNvSpPr txBox="1">
            <a:spLocks noGrp="1"/>
          </p:cNvSpPr>
          <p:nvPr>
            <p:ph type="body" idx="1"/>
          </p:nvPr>
        </p:nvSpPr>
        <p:spPr>
          <a:xfrm>
            <a:off x="1871135" y="1556792"/>
            <a:ext cx="8449733" cy="259228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108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76" name="Google Shape;476;p50"/>
          <p:cNvPicPr preferRelativeResize="0"/>
          <p:nvPr/>
        </p:nvPicPr>
        <p:blipFill rotWithShape="1">
          <a:blip r:embed="rId2">
            <a:alphaModFix/>
          </a:blip>
          <a:srcRect/>
          <a:stretch/>
        </p:blipFill>
        <p:spPr>
          <a:xfrm>
            <a:off x="9276751" y="5993856"/>
            <a:ext cx="2088232" cy="394273"/>
          </a:xfrm>
          <a:prstGeom prst="rect">
            <a:avLst/>
          </a:prstGeom>
          <a:noFill/>
          <a:ln>
            <a:noFill/>
          </a:ln>
        </p:spPr>
      </p:pic>
      <p:sp>
        <p:nvSpPr>
          <p:cNvPr id="477" name="Google Shape;477;p5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ause Holding Slide - Design 1">
  <p:cSld name="Pause Holding Slide - Design 1">
    <p:bg>
      <p:bgPr>
        <a:solidFill>
          <a:srgbClr val="C61F16"/>
        </a:solidFill>
        <a:effectLst/>
      </p:bgPr>
    </p:bg>
    <p:spTree>
      <p:nvGrpSpPr>
        <p:cNvPr id="1" name="Shape 478"/>
        <p:cNvGrpSpPr/>
        <p:nvPr/>
      </p:nvGrpSpPr>
      <p:grpSpPr>
        <a:xfrm>
          <a:off x="0" y="0"/>
          <a:ext cx="0" cy="0"/>
          <a:chOff x="0" y="0"/>
          <a:chExt cx="0" cy="0"/>
        </a:xfrm>
      </p:grpSpPr>
      <p:pic>
        <p:nvPicPr>
          <p:cNvPr id="479" name="Google Shape;479;p51" descr="Text&#10;&#10;Description automatically generated"/>
          <p:cNvPicPr preferRelativeResize="0"/>
          <p:nvPr/>
        </p:nvPicPr>
        <p:blipFill rotWithShape="1">
          <a:blip r:embed="rId2">
            <a:alphaModFix/>
          </a:blip>
          <a:srcRect/>
          <a:stretch/>
        </p:blipFill>
        <p:spPr>
          <a:xfrm>
            <a:off x="4322531" y="2606730"/>
            <a:ext cx="3546939" cy="2128163"/>
          </a:xfrm>
          <a:prstGeom prst="rect">
            <a:avLst/>
          </a:prstGeom>
          <a:noFill/>
          <a:ln>
            <a:noFill/>
          </a:ln>
        </p:spPr>
      </p:pic>
      <p:sp>
        <p:nvSpPr>
          <p:cNvPr id="480" name="Google Shape;480;p5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coding Biodiversity - intro">
  <p:cSld name="Decoding Biodiversity - intro">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6"/>
          <p:cNvSpPr/>
          <p:nvPr/>
        </p:nvSpPr>
        <p:spPr>
          <a:xfrm>
            <a:off x="-3" y="914110"/>
            <a:ext cx="8064896" cy="3876085"/>
          </a:xfrm>
          <a:prstGeom prst="rect">
            <a:avLst/>
          </a:prstGeom>
          <a:solidFill>
            <a:srgbClr val="F1F5F6">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49;p6"/>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rgbClr val="4E515A"/>
              </a:buClr>
              <a:buSzPts val="2400"/>
              <a:buFont typeface="Arial"/>
              <a:buNone/>
              <a:defRPr sz="2400" b="0" i="0" u="none" strike="noStrike" cap="none">
                <a:solidFill>
                  <a:srgbClr val="4E515A"/>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0" name="Google Shape;50;p6"/>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rgbClr val="4E515A"/>
              </a:buClr>
              <a:buSzPts val="1200"/>
              <a:buFont typeface="Arial"/>
              <a:buNone/>
              <a:defRPr sz="1200" b="1" i="0" u="none" strike="noStrike" cap="none">
                <a:solidFill>
                  <a:srgbClr val="4E515A"/>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1" name="Google Shape;51;p6"/>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rgbClr val="4E515A"/>
              </a:buClr>
              <a:buSzPts val="1200"/>
              <a:buFont typeface="Arial"/>
              <a:buNone/>
              <a:defRPr sz="1200" b="0" i="0" u="none" strike="noStrike" cap="none">
                <a:solidFill>
                  <a:srgbClr val="4E515A"/>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2" name="Google Shape;52;p6" descr="A blue and grey text on a black background&#10;&#10;Description automatically generated"/>
          <p:cNvPicPr preferRelativeResize="0"/>
          <p:nvPr/>
        </p:nvPicPr>
        <p:blipFill rotWithShape="1">
          <a:blip r:embed="rId3">
            <a:alphaModFix/>
          </a:blip>
          <a:srcRect/>
          <a:stretch/>
        </p:blipFill>
        <p:spPr>
          <a:xfrm>
            <a:off x="4679666" y="3767435"/>
            <a:ext cx="3022079" cy="788813"/>
          </a:xfrm>
          <a:prstGeom prst="rect">
            <a:avLst/>
          </a:prstGeom>
          <a:noFill/>
          <a:ln>
            <a:noFill/>
          </a:ln>
        </p:spPr>
      </p:pic>
      <p:pic>
        <p:nvPicPr>
          <p:cNvPr id="53" name="Google Shape;53;p6" descr="A black and white logo&#10;&#10;Description automatically generated"/>
          <p:cNvPicPr preferRelativeResize="0"/>
          <p:nvPr/>
        </p:nvPicPr>
        <p:blipFill rotWithShape="1">
          <a:blip r:embed="rId4">
            <a:alphaModFix/>
          </a:blip>
          <a:srcRect/>
          <a:stretch/>
        </p:blipFill>
        <p:spPr>
          <a:xfrm>
            <a:off x="564457" y="5470840"/>
            <a:ext cx="3595071" cy="735791"/>
          </a:xfrm>
          <a:prstGeom prst="rect">
            <a:avLst/>
          </a:prstGeom>
          <a:noFill/>
          <a:ln>
            <a:noFill/>
          </a:ln>
        </p:spPr>
      </p:pic>
      <p:pic>
        <p:nvPicPr>
          <p:cNvPr id="54" name="Google Shape;54;p6"/>
          <p:cNvPicPr preferRelativeResize="0"/>
          <p:nvPr/>
        </p:nvPicPr>
        <p:blipFill rotWithShape="1">
          <a:blip r:embed="rId5">
            <a:alphaModFix/>
          </a:blip>
          <a:srcRect/>
          <a:stretch/>
        </p:blipFill>
        <p:spPr>
          <a:xfrm>
            <a:off x="8901892" y="5690504"/>
            <a:ext cx="2481227" cy="296464"/>
          </a:xfrm>
          <a:prstGeom prst="rect">
            <a:avLst/>
          </a:prstGeom>
          <a:noFill/>
          <a:ln>
            <a:noFill/>
          </a:ln>
        </p:spPr>
      </p:pic>
      <p:sp>
        <p:nvSpPr>
          <p:cNvPr id="55" name="Google Shape;55;p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ause Holding Slide - Design 2">
  <p:cSld name="Pause Holding Slide - Design 2">
    <p:bg>
      <p:bgPr>
        <a:solidFill>
          <a:srgbClr val="4E515A"/>
        </a:solidFill>
        <a:effectLst/>
      </p:bgPr>
    </p:bg>
    <p:spTree>
      <p:nvGrpSpPr>
        <p:cNvPr id="1" name="Shape 481"/>
        <p:cNvGrpSpPr/>
        <p:nvPr/>
      </p:nvGrpSpPr>
      <p:grpSpPr>
        <a:xfrm>
          <a:off x="0" y="0"/>
          <a:ext cx="0" cy="0"/>
          <a:chOff x="0" y="0"/>
          <a:chExt cx="0" cy="0"/>
        </a:xfrm>
      </p:grpSpPr>
      <p:pic>
        <p:nvPicPr>
          <p:cNvPr id="482" name="Google Shape;482;p52" descr="Text&#10;&#10;Description automatically generated"/>
          <p:cNvPicPr preferRelativeResize="0"/>
          <p:nvPr/>
        </p:nvPicPr>
        <p:blipFill rotWithShape="1">
          <a:blip r:embed="rId2">
            <a:alphaModFix/>
          </a:blip>
          <a:srcRect/>
          <a:stretch/>
        </p:blipFill>
        <p:spPr>
          <a:xfrm>
            <a:off x="4322531" y="2606730"/>
            <a:ext cx="3546939" cy="2128163"/>
          </a:xfrm>
          <a:prstGeom prst="rect">
            <a:avLst/>
          </a:prstGeom>
          <a:noFill/>
          <a:ln>
            <a:noFill/>
          </a:ln>
        </p:spPr>
      </p:pic>
      <p:sp>
        <p:nvSpPr>
          <p:cNvPr id="483" name="Google Shape;483;p5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llular Genomics - title">
  <p:cSld name="Cellular Genomics - title">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7"/>
          <p:cNvSpPr/>
          <p:nvPr/>
        </p:nvSpPr>
        <p:spPr>
          <a:xfrm>
            <a:off x="-3" y="914110"/>
            <a:ext cx="8064896" cy="3876085"/>
          </a:xfrm>
          <a:prstGeom prst="rect">
            <a:avLst/>
          </a:prstGeom>
          <a:solidFill>
            <a:srgbClr val="F1F5F6">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8" name="Google Shape;58;p7" descr="A close-up of a cell phone&#10;&#10;Description automatically generated"/>
          <p:cNvPicPr preferRelativeResize="0"/>
          <p:nvPr/>
        </p:nvPicPr>
        <p:blipFill rotWithShape="1">
          <a:blip r:embed="rId3">
            <a:alphaModFix/>
          </a:blip>
          <a:srcRect/>
          <a:stretch/>
        </p:blipFill>
        <p:spPr>
          <a:xfrm>
            <a:off x="397677" y="1315428"/>
            <a:ext cx="6247379" cy="1942294"/>
          </a:xfrm>
          <a:prstGeom prst="rect">
            <a:avLst/>
          </a:prstGeom>
          <a:noFill/>
          <a:ln>
            <a:noFill/>
          </a:ln>
        </p:spPr>
      </p:pic>
      <p:sp>
        <p:nvSpPr>
          <p:cNvPr id="59" name="Google Shape;59;p7"/>
          <p:cNvSpPr txBox="1"/>
          <p:nvPr/>
        </p:nvSpPr>
        <p:spPr>
          <a:xfrm>
            <a:off x="620886" y="3502749"/>
            <a:ext cx="54314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a:solidFill>
                  <a:srgbClr val="4E515A"/>
                </a:solidFill>
                <a:latin typeface="Roboto"/>
                <a:ea typeface="Roboto"/>
                <a:cs typeface="Roboto"/>
                <a:sym typeface="Roboto"/>
              </a:rPr>
              <a:t>Bringing single-cell omics to healthy and non-model systems to understand the rules of life</a:t>
            </a:r>
            <a:endParaRPr sz="1800">
              <a:solidFill>
                <a:srgbClr val="4E515A"/>
              </a:solidFill>
              <a:latin typeface="Calibri"/>
              <a:ea typeface="Calibri"/>
              <a:cs typeface="Calibri"/>
              <a:sym typeface="Calibri"/>
            </a:endParaRPr>
          </a:p>
        </p:txBody>
      </p:sp>
      <p:pic>
        <p:nvPicPr>
          <p:cNvPr id="60" name="Google Shape;60;p7" descr="A black and white logo&#10;&#10;Description automatically generated"/>
          <p:cNvPicPr preferRelativeResize="0"/>
          <p:nvPr/>
        </p:nvPicPr>
        <p:blipFill rotWithShape="1">
          <a:blip r:embed="rId4">
            <a:alphaModFix/>
          </a:blip>
          <a:srcRect/>
          <a:stretch/>
        </p:blipFill>
        <p:spPr>
          <a:xfrm>
            <a:off x="564457" y="5529105"/>
            <a:ext cx="3595071" cy="735791"/>
          </a:xfrm>
          <a:prstGeom prst="rect">
            <a:avLst/>
          </a:prstGeom>
          <a:noFill/>
          <a:ln>
            <a:noFill/>
          </a:ln>
        </p:spPr>
      </p:pic>
      <p:pic>
        <p:nvPicPr>
          <p:cNvPr id="61" name="Google Shape;61;p7"/>
          <p:cNvPicPr preferRelativeResize="0"/>
          <p:nvPr/>
        </p:nvPicPr>
        <p:blipFill rotWithShape="1">
          <a:blip r:embed="rId5">
            <a:alphaModFix/>
          </a:blip>
          <a:srcRect/>
          <a:stretch/>
        </p:blipFill>
        <p:spPr>
          <a:xfrm>
            <a:off x="8901892" y="5690504"/>
            <a:ext cx="2481227" cy="296464"/>
          </a:xfrm>
          <a:prstGeom prst="rect">
            <a:avLst/>
          </a:prstGeom>
          <a:noFill/>
          <a:ln>
            <a:noFill/>
          </a:ln>
        </p:spPr>
      </p:pic>
      <p:sp>
        <p:nvSpPr>
          <p:cNvPr id="62" name="Google Shape;62;p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ellular Genomics - intro">
  <p:cSld name="Cellular Genomics - intro">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8"/>
          <p:cNvSpPr/>
          <p:nvPr/>
        </p:nvSpPr>
        <p:spPr>
          <a:xfrm>
            <a:off x="-3" y="914110"/>
            <a:ext cx="8064896" cy="3876085"/>
          </a:xfrm>
          <a:prstGeom prst="rect">
            <a:avLst/>
          </a:prstGeom>
          <a:solidFill>
            <a:srgbClr val="F1F5F6">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5" name="Google Shape;65;p8" descr="A black and white logo&#10;&#10;Description automatically generated"/>
          <p:cNvPicPr preferRelativeResize="0"/>
          <p:nvPr/>
        </p:nvPicPr>
        <p:blipFill rotWithShape="1">
          <a:blip r:embed="rId3">
            <a:alphaModFix/>
          </a:blip>
          <a:srcRect/>
          <a:stretch/>
        </p:blipFill>
        <p:spPr>
          <a:xfrm>
            <a:off x="564457" y="5529105"/>
            <a:ext cx="3595071" cy="735791"/>
          </a:xfrm>
          <a:prstGeom prst="rect">
            <a:avLst/>
          </a:prstGeom>
          <a:noFill/>
          <a:ln>
            <a:noFill/>
          </a:ln>
        </p:spPr>
      </p:pic>
      <p:pic>
        <p:nvPicPr>
          <p:cNvPr id="66" name="Google Shape;66;p8"/>
          <p:cNvPicPr preferRelativeResize="0"/>
          <p:nvPr/>
        </p:nvPicPr>
        <p:blipFill rotWithShape="1">
          <a:blip r:embed="rId4">
            <a:alphaModFix/>
          </a:blip>
          <a:srcRect/>
          <a:stretch/>
        </p:blipFill>
        <p:spPr>
          <a:xfrm>
            <a:off x="8901892" y="5690504"/>
            <a:ext cx="2481227" cy="296464"/>
          </a:xfrm>
          <a:prstGeom prst="rect">
            <a:avLst/>
          </a:prstGeom>
          <a:noFill/>
          <a:ln>
            <a:noFill/>
          </a:ln>
        </p:spPr>
      </p:pic>
      <p:pic>
        <p:nvPicPr>
          <p:cNvPr id="67" name="Google Shape;67;p8" descr="A close-up of a cell phone&#10;&#10;Description automatically generated"/>
          <p:cNvPicPr preferRelativeResize="0"/>
          <p:nvPr/>
        </p:nvPicPr>
        <p:blipFill rotWithShape="1">
          <a:blip r:embed="rId5">
            <a:alphaModFix/>
          </a:blip>
          <a:srcRect/>
          <a:stretch/>
        </p:blipFill>
        <p:spPr>
          <a:xfrm>
            <a:off x="4983789" y="3665067"/>
            <a:ext cx="2812219" cy="874312"/>
          </a:xfrm>
          <a:prstGeom prst="rect">
            <a:avLst/>
          </a:prstGeom>
          <a:noFill/>
          <a:ln>
            <a:noFill/>
          </a:ln>
        </p:spPr>
      </p:pic>
      <p:sp>
        <p:nvSpPr>
          <p:cNvPr id="68" name="Google Shape;68;p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lapia">
  <p:cSld name="Tilapia">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9"/>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71;p9"/>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9"/>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73" name="Google Shape;73;p9"/>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Google Shape;74;p9"/>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75" name="Google Shape;75;p9" descr="Text&#10;&#10;Description automatically generated"/>
          <p:cNvPicPr preferRelativeResize="0"/>
          <p:nvPr/>
        </p:nvPicPr>
        <p:blipFill rotWithShape="1">
          <a:blip r:embed="rId3">
            <a:alphaModFix/>
          </a:blip>
          <a:srcRect/>
          <a:stretch/>
        </p:blipFill>
        <p:spPr>
          <a:xfrm>
            <a:off x="9422612" y="5372472"/>
            <a:ext cx="2046891" cy="1228134"/>
          </a:xfrm>
          <a:prstGeom prst="rect">
            <a:avLst/>
          </a:prstGeom>
          <a:noFill/>
          <a:ln>
            <a:noFill/>
          </a:ln>
        </p:spPr>
      </p:pic>
      <p:pic>
        <p:nvPicPr>
          <p:cNvPr id="76" name="Google Shape;76;p9"/>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77" name="Google Shape;77;p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heat">
  <p:cSld name="Wheat">
    <p:bg>
      <p:bgPr>
        <a:blipFill>
          <a:blip r:embed="rId2">
            <a:alphaModFix/>
          </a:blip>
          <a:stretch>
            <a:fillRect/>
          </a:stretch>
        </a:blipFill>
        <a:effectLst/>
      </p:bgPr>
    </p:bg>
    <p:spTree>
      <p:nvGrpSpPr>
        <p:cNvPr id="1" name="Shape 78"/>
        <p:cNvGrpSpPr/>
        <p:nvPr/>
      </p:nvGrpSpPr>
      <p:grpSpPr>
        <a:xfrm>
          <a:off x="0" y="0"/>
          <a:ext cx="0" cy="0"/>
          <a:chOff x="0" y="0"/>
          <a:chExt cx="0" cy="0"/>
        </a:xfrm>
      </p:grpSpPr>
      <p:pic>
        <p:nvPicPr>
          <p:cNvPr id="79" name="Google Shape;79;p10" descr="A black background with white text and red letters&#10;&#10;Description automatically generated"/>
          <p:cNvPicPr preferRelativeResize="0"/>
          <p:nvPr/>
        </p:nvPicPr>
        <p:blipFill rotWithShape="1">
          <a:blip r:embed="rId3">
            <a:alphaModFix/>
          </a:blip>
          <a:srcRect/>
          <a:stretch/>
        </p:blipFill>
        <p:spPr>
          <a:xfrm>
            <a:off x="8793133" y="4558526"/>
            <a:ext cx="3398867" cy="2404668"/>
          </a:xfrm>
          <a:prstGeom prst="rect">
            <a:avLst/>
          </a:prstGeom>
          <a:noFill/>
          <a:ln>
            <a:noFill/>
          </a:ln>
        </p:spPr>
      </p:pic>
      <p:sp>
        <p:nvSpPr>
          <p:cNvPr id="80" name="Google Shape;80;p10"/>
          <p:cNvSpPr/>
          <p:nvPr/>
        </p:nvSpPr>
        <p:spPr>
          <a:xfrm>
            <a:off x="-1" y="914111"/>
            <a:ext cx="9263921" cy="3876085"/>
          </a:xfrm>
          <a:prstGeom prst="rect">
            <a:avLst/>
          </a:prstGeom>
          <a:solidFill>
            <a:srgbClr val="C0000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 name="Google Shape;81;p10"/>
          <p:cNvSpPr txBox="1">
            <a:spLocks noGrp="1"/>
          </p:cNvSpPr>
          <p:nvPr>
            <p:ph type="ctrTitle"/>
          </p:nvPr>
        </p:nvSpPr>
        <p:spPr>
          <a:xfrm>
            <a:off x="719403" y="1268315"/>
            <a:ext cx="8064896" cy="12961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0"/>
          <p:cNvSpPr txBox="1">
            <a:spLocks noGrp="1"/>
          </p:cNvSpPr>
          <p:nvPr>
            <p:ph type="subTitle" idx="1"/>
          </p:nvPr>
        </p:nvSpPr>
        <p:spPr>
          <a:xfrm>
            <a:off x="719404" y="2636467"/>
            <a:ext cx="5664629" cy="864096"/>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83" name="Google Shape;83;p10"/>
          <p:cNvSpPr txBox="1">
            <a:spLocks noGrp="1"/>
          </p:cNvSpPr>
          <p:nvPr>
            <p:ph type="body" idx="2"/>
          </p:nvPr>
        </p:nvSpPr>
        <p:spPr>
          <a:xfrm>
            <a:off x="719404" y="3788598"/>
            <a:ext cx="5664629" cy="36048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1"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10"/>
          <p:cNvSpPr txBox="1">
            <a:spLocks noGrp="1"/>
          </p:cNvSpPr>
          <p:nvPr>
            <p:ph type="body" idx="3"/>
          </p:nvPr>
        </p:nvSpPr>
        <p:spPr>
          <a:xfrm>
            <a:off x="719404" y="4149080"/>
            <a:ext cx="5664629" cy="36004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85" name="Google Shape;85;p10"/>
          <p:cNvPicPr preferRelativeResize="0"/>
          <p:nvPr/>
        </p:nvPicPr>
        <p:blipFill rotWithShape="1">
          <a:blip r:embed="rId4">
            <a:alphaModFix/>
          </a:blip>
          <a:srcRect/>
          <a:stretch/>
        </p:blipFill>
        <p:spPr>
          <a:xfrm>
            <a:off x="6960546" y="4390011"/>
            <a:ext cx="1993767" cy="238221"/>
          </a:xfrm>
          <a:prstGeom prst="rect">
            <a:avLst/>
          </a:prstGeom>
          <a:noFill/>
          <a:ln>
            <a:noFill/>
          </a:ln>
        </p:spPr>
      </p:pic>
      <p:sp>
        <p:nvSpPr>
          <p:cNvPr id="86" name="Google Shape;86;p1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01.gif"/><Relationship Id="rId4" Type="http://schemas.openxmlformats.org/officeDocument/2006/relationships/hyperlink" Target="https://copo-project.org/copo"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3"/>
          <p:cNvSpPr txBox="1">
            <a:spLocks noGrp="1"/>
          </p:cNvSpPr>
          <p:nvPr>
            <p:ph type="ctrTitle"/>
          </p:nvPr>
        </p:nvSpPr>
        <p:spPr>
          <a:xfrm>
            <a:off x="719399" y="1268325"/>
            <a:ext cx="10587033" cy="1709654"/>
          </a:xfrm>
          <a:prstGeom prst="rect">
            <a:avLst/>
          </a:prstGeom>
          <a:noFill/>
          <a:ln>
            <a:noFill/>
          </a:ln>
        </p:spPr>
        <p:txBody>
          <a:bodyPr spcFirstLastPara="1" wrap="square" lIns="91425" tIns="45700" rIns="91425" bIns="45700" anchor="t" anchorCtr="0">
            <a:noAutofit/>
          </a:bodyPr>
          <a:lstStyle/>
          <a:p>
            <a:r>
              <a:rPr lang="en-GB" dirty="0"/>
              <a:t>Collaborative </a:t>
            </a:r>
            <a:r>
              <a:rPr lang="en-GB" dirty="0" err="1"/>
              <a:t>OPen</a:t>
            </a:r>
            <a:r>
              <a:rPr lang="en-GB" dirty="0"/>
              <a:t> Omics (COPO) Project:</a:t>
            </a:r>
            <a:br>
              <a:rPr lang="en-GB" dirty="0"/>
            </a:br>
            <a:r>
              <a:rPr lang="en-GB" sz="2400" dirty="0"/>
              <a:t>Leveraging COPO to submit READ / Assembly / Sequencing Annotation data to ENA and get data published</a:t>
            </a:r>
            <a:endParaRPr sz="2800" dirty="0"/>
          </a:p>
        </p:txBody>
      </p:sp>
      <p:sp>
        <p:nvSpPr>
          <p:cNvPr id="489" name="Google Shape;489;p53"/>
          <p:cNvSpPr txBox="1">
            <a:spLocks noGrp="1"/>
          </p:cNvSpPr>
          <p:nvPr>
            <p:ph type="body" idx="2"/>
          </p:nvPr>
        </p:nvSpPr>
        <p:spPr>
          <a:xfrm>
            <a:off x="719404" y="3788598"/>
            <a:ext cx="5664600" cy="36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1200"/>
              <a:buNone/>
            </a:pPr>
            <a:r>
              <a:rPr lang="en-GB" dirty="0"/>
              <a:t>DEBBY KU, </a:t>
            </a:r>
            <a:r>
              <a:rPr lang="en-GB" sz="1100" dirty="0">
                <a:latin typeface="Arial"/>
                <a:ea typeface="Arial"/>
                <a:cs typeface="Arial"/>
                <a:sym typeface="Arial"/>
              </a:rPr>
              <a:t>PAPATHEODOROU GROUP</a:t>
            </a:r>
            <a:endParaRPr dirty="0"/>
          </a:p>
        </p:txBody>
      </p:sp>
      <p:sp>
        <p:nvSpPr>
          <p:cNvPr id="490" name="Google Shape;490;p53"/>
          <p:cNvSpPr txBox="1">
            <a:spLocks noGrp="1"/>
          </p:cNvSpPr>
          <p:nvPr>
            <p:ph type="body" idx="3"/>
          </p:nvPr>
        </p:nvSpPr>
        <p:spPr>
          <a:xfrm>
            <a:off x="719404" y="4149080"/>
            <a:ext cx="5664600" cy="360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1200"/>
              <a:buNone/>
            </a:pPr>
            <a:r>
              <a:rPr lang="en-GB" dirty="0"/>
              <a:t>Research Software Developer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8344-12F4-EF44-1A1C-116697EFF69E}"/>
              </a:ext>
            </a:extLst>
          </p:cNvPr>
          <p:cNvSpPr>
            <a:spLocks noGrp="1"/>
          </p:cNvSpPr>
          <p:nvPr>
            <p:ph type="title"/>
          </p:nvPr>
        </p:nvSpPr>
        <p:spPr/>
        <p:txBody>
          <a:bodyPr/>
          <a:lstStyle/>
          <a:p>
            <a:r>
              <a:rPr lang="en-US" dirty="0"/>
              <a:t>COPO Handles Data Files</a:t>
            </a:r>
            <a:br>
              <a:rPr lang="en-US" dirty="0"/>
            </a:br>
            <a:endParaRPr lang="en-US" dirty="0"/>
          </a:p>
        </p:txBody>
      </p:sp>
      <p:sp>
        <p:nvSpPr>
          <p:cNvPr id="3" name="Text Placeholder 2">
            <a:extLst>
              <a:ext uri="{FF2B5EF4-FFF2-40B4-BE49-F238E27FC236}">
                <a16:creationId xmlns:a16="http://schemas.microsoft.com/office/drawing/2014/main" id="{716DFF82-EA35-9CDE-13BD-2189C2FC30EC}"/>
              </a:ext>
            </a:extLst>
          </p:cNvPr>
          <p:cNvSpPr>
            <a:spLocks noGrp="1"/>
          </p:cNvSpPr>
          <p:nvPr>
            <p:ph type="body" idx="1"/>
          </p:nvPr>
        </p:nvSpPr>
        <p:spPr/>
        <p:txBody>
          <a:bodyPr/>
          <a:lstStyle/>
          <a:p>
            <a:r>
              <a:rPr lang="en-US" dirty="0"/>
              <a:t>Upload Data File to COPO </a:t>
            </a:r>
          </a:p>
          <a:p>
            <a:pPr lvl="1"/>
            <a:r>
              <a:rPr lang="en-US" dirty="0"/>
              <a:t>By browser</a:t>
            </a:r>
          </a:p>
          <a:p>
            <a:pPr lvl="2"/>
            <a:r>
              <a:rPr lang="en-US" sz="1400" dirty="0">
                <a:highlight>
                  <a:srgbClr val="FFFF00"/>
                </a:highlight>
              </a:rPr>
              <a:t>Slow</a:t>
            </a:r>
            <a:r>
              <a:rPr lang="en-US" sz="1400" dirty="0"/>
              <a:t>, from COPO to ECS</a:t>
            </a:r>
          </a:p>
          <a:p>
            <a:pPr lvl="2"/>
            <a:r>
              <a:rPr lang="en-US" sz="1400" dirty="0"/>
              <a:t>Upload multiple files at one time</a:t>
            </a:r>
          </a:p>
          <a:p>
            <a:pPr lvl="2"/>
            <a:r>
              <a:rPr lang="en-US" sz="1400" dirty="0"/>
              <a:t>Max total file size : </a:t>
            </a:r>
            <a:r>
              <a:rPr lang="en-US" sz="1400" dirty="0">
                <a:highlight>
                  <a:srgbClr val="FFFF00"/>
                </a:highlight>
              </a:rPr>
              <a:t>2GB</a:t>
            </a:r>
            <a:r>
              <a:rPr lang="en-US" sz="1400" dirty="0"/>
              <a:t> per upload</a:t>
            </a:r>
          </a:p>
          <a:p>
            <a:pPr marL="990600" lvl="2" indent="0">
              <a:buNone/>
            </a:pPr>
            <a:endParaRPr lang="en-US" sz="1400" dirty="0"/>
          </a:p>
          <a:p>
            <a:pPr lvl="1"/>
            <a:r>
              <a:rPr lang="en-US" dirty="0"/>
              <a:t>By terminal</a:t>
            </a:r>
          </a:p>
          <a:p>
            <a:pPr lvl="2"/>
            <a:r>
              <a:rPr lang="en-US" sz="1400" dirty="0">
                <a:highlight>
                  <a:srgbClr val="FFFF00"/>
                </a:highlight>
              </a:rPr>
              <a:t>Faster</a:t>
            </a:r>
            <a:r>
              <a:rPr lang="en-US" sz="1400" dirty="0"/>
              <a:t>, directly to ECS</a:t>
            </a:r>
            <a:endParaRPr lang="en-US" dirty="0"/>
          </a:p>
          <a:p>
            <a:pPr lvl="2"/>
            <a:r>
              <a:rPr lang="en-US" sz="1600" dirty="0"/>
              <a:t>Generate commands for upload </a:t>
            </a:r>
          </a:p>
          <a:p>
            <a:pPr lvl="3"/>
            <a:r>
              <a:rPr lang="en-US" sz="1400" dirty="0"/>
              <a:t>valid for </a:t>
            </a:r>
            <a:r>
              <a:rPr lang="en-US" sz="1400" dirty="0">
                <a:highlight>
                  <a:srgbClr val="FFFF00"/>
                </a:highlight>
              </a:rPr>
              <a:t>24</a:t>
            </a:r>
            <a:r>
              <a:rPr lang="en-US" sz="1400" dirty="0"/>
              <a:t> hours only</a:t>
            </a:r>
          </a:p>
          <a:p>
            <a:pPr lvl="2"/>
            <a:r>
              <a:rPr lang="en-US" sz="1600" dirty="0"/>
              <a:t>Copy the commands or Download it as a file</a:t>
            </a:r>
          </a:p>
          <a:p>
            <a:pPr lvl="2"/>
            <a:r>
              <a:rPr lang="en-US" sz="1600" dirty="0"/>
              <a:t>Execute the commands on the terminal</a:t>
            </a:r>
          </a:p>
          <a:p>
            <a:pPr lvl="2"/>
            <a:r>
              <a:rPr lang="en-US" sz="1600" dirty="0"/>
              <a:t>For files in HPC, use scheduler</a:t>
            </a:r>
          </a:p>
        </p:txBody>
      </p:sp>
      <p:sp>
        <p:nvSpPr>
          <p:cNvPr id="4" name="Google Shape;498;p54">
            <a:extLst>
              <a:ext uri="{FF2B5EF4-FFF2-40B4-BE49-F238E27FC236}">
                <a16:creationId xmlns:a16="http://schemas.microsoft.com/office/drawing/2014/main" id="{8378CBB2-CDCE-DBB4-2147-9FF64E1755DE}"/>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pic>
        <p:nvPicPr>
          <p:cNvPr id="6" name="Picture 5" descr="A screenshot of a computer&#10;&#10;Description automatically generated">
            <a:extLst>
              <a:ext uri="{FF2B5EF4-FFF2-40B4-BE49-F238E27FC236}">
                <a16:creationId xmlns:a16="http://schemas.microsoft.com/office/drawing/2014/main" id="{B402C4DD-C02F-5F92-4BA7-585AADFE625C}"/>
              </a:ext>
            </a:extLst>
          </p:cNvPr>
          <p:cNvPicPr>
            <a:picLocks noChangeAspect="1"/>
          </p:cNvPicPr>
          <p:nvPr/>
        </p:nvPicPr>
        <p:blipFill>
          <a:blip r:embed="rId3"/>
          <a:stretch>
            <a:fillRect/>
          </a:stretch>
        </p:blipFill>
        <p:spPr>
          <a:xfrm>
            <a:off x="5583224" y="321073"/>
            <a:ext cx="5418296" cy="5006543"/>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E492D776-4354-1AB3-BC8A-DF22DB06AF71}"/>
              </a:ext>
            </a:extLst>
          </p:cNvPr>
          <p:cNvPicPr>
            <a:picLocks noChangeAspect="1"/>
          </p:cNvPicPr>
          <p:nvPr/>
        </p:nvPicPr>
        <p:blipFill>
          <a:blip r:embed="rId4"/>
          <a:stretch>
            <a:fillRect/>
          </a:stretch>
        </p:blipFill>
        <p:spPr>
          <a:xfrm>
            <a:off x="5526219" y="188640"/>
            <a:ext cx="5532306" cy="5436426"/>
          </a:xfrm>
          <a:prstGeom prst="rect">
            <a:avLst/>
          </a:prstGeom>
        </p:spPr>
      </p:pic>
    </p:spTree>
    <p:extLst>
      <p:ext uri="{BB962C8B-B14F-4D97-AF65-F5344CB8AC3E}">
        <p14:creationId xmlns:p14="http://schemas.microsoft.com/office/powerpoint/2010/main" val="141349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2BE5-F8BB-07BB-FEA8-B59875955C1D}"/>
              </a:ext>
            </a:extLst>
          </p:cNvPr>
          <p:cNvSpPr>
            <a:spLocks noGrp="1"/>
          </p:cNvSpPr>
          <p:nvPr>
            <p:ph type="title"/>
          </p:nvPr>
        </p:nvSpPr>
        <p:spPr/>
        <p:txBody>
          <a:bodyPr/>
          <a:lstStyle/>
          <a:p>
            <a:r>
              <a:rPr lang="en-GB" sz="2800" dirty="0"/>
              <a:t>COPO Handles READ</a:t>
            </a:r>
            <a:br>
              <a:rPr lang="en-GB" sz="2800" dirty="0"/>
            </a:br>
            <a:endParaRPr lang="en-US" dirty="0"/>
          </a:p>
        </p:txBody>
      </p:sp>
      <p:sp>
        <p:nvSpPr>
          <p:cNvPr id="3" name="Text Placeholder 2">
            <a:extLst>
              <a:ext uri="{FF2B5EF4-FFF2-40B4-BE49-F238E27FC236}">
                <a16:creationId xmlns:a16="http://schemas.microsoft.com/office/drawing/2014/main" id="{2F783BDB-27A1-59D1-8357-3AA079EB8D90}"/>
              </a:ext>
            </a:extLst>
          </p:cNvPr>
          <p:cNvSpPr>
            <a:spLocks noGrp="1"/>
          </p:cNvSpPr>
          <p:nvPr>
            <p:ph type="body" idx="1"/>
          </p:nvPr>
        </p:nvSpPr>
        <p:spPr>
          <a:xfrm>
            <a:off x="527383" y="1484783"/>
            <a:ext cx="8245913" cy="4560747"/>
          </a:xfrm>
        </p:spPr>
        <p:txBody>
          <a:bodyPr>
            <a:normAutofit fontScale="92500" lnSpcReduction="10000"/>
          </a:bodyPr>
          <a:lstStyle/>
          <a:p>
            <a:r>
              <a:rPr lang="en-US" dirty="0"/>
              <a:t>Select a COPO profile </a:t>
            </a:r>
          </a:p>
          <a:p>
            <a:pPr lvl="1"/>
            <a:r>
              <a:rPr lang="en-US" dirty="0"/>
              <a:t>a</a:t>
            </a:r>
            <a:r>
              <a:rPr lang="en-US" dirty="0">
                <a:highlight>
                  <a:srgbClr val="FFFF00"/>
                </a:highlight>
              </a:rPr>
              <a:t> standalone</a:t>
            </a:r>
            <a:r>
              <a:rPr lang="en-US" dirty="0"/>
              <a:t> profile: </a:t>
            </a:r>
            <a:r>
              <a:rPr lang="en-US" sz="1500" dirty="0"/>
              <a:t>for new sample</a:t>
            </a:r>
          </a:p>
          <a:p>
            <a:pPr lvl="1"/>
            <a:r>
              <a:rPr lang="en-US" dirty="0"/>
              <a:t>a</a:t>
            </a:r>
            <a:r>
              <a:rPr lang="en-US" dirty="0">
                <a:highlight>
                  <a:srgbClr val="FFFF00"/>
                </a:highlight>
              </a:rPr>
              <a:t> shared</a:t>
            </a:r>
            <a:r>
              <a:rPr lang="en-US" dirty="0"/>
              <a:t> profile:  for existing COPO sample with </a:t>
            </a:r>
            <a:r>
              <a:rPr lang="en-US" dirty="0" err="1"/>
              <a:t>biosample</a:t>
            </a:r>
            <a:r>
              <a:rPr lang="en-US" dirty="0"/>
              <a:t> accession</a:t>
            </a:r>
          </a:p>
          <a:p>
            <a:pPr lvl="1"/>
            <a:endParaRPr lang="en-US" dirty="0"/>
          </a:p>
          <a:p>
            <a:r>
              <a:rPr lang="en-US" dirty="0"/>
              <a:t>Prepare a checklist</a:t>
            </a:r>
          </a:p>
          <a:p>
            <a:pPr lvl="1"/>
            <a:r>
              <a:rPr lang="en-US" dirty="0"/>
              <a:t>A Microsoft Excel worksheet for metadata</a:t>
            </a:r>
          </a:p>
          <a:p>
            <a:pPr lvl="1"/>
            <a:r>
              <a:rPr lang="en-US" dirty="0"/>
              <a:t>Update it daily from ENA</a:t>
            </a:r>
          </a:p>
          <a:p>
            <a:pPr lvl="1"/>
            <a:r>
              <a:rPr lang="en-US" dirty="0"/>
              <a:t>Download it from COPO</a:t>
            </a:r>
          </a:p>
          <a:p>
            <a:pPr lvl="1"/>
            <a:r>
              <a:rPr lang="en-US" dirty="0"/>
              <a:t>Fill in the worksheet</a:t>
            </a:r>
          </a:p>
          <a:p>
            <a:pPr lvl="1"/>
            <a:endParaRPr lang="en-US" dirty="0"/>
          </a:p>
          <a:p>
            <a:r>
              <a:rPr lang="en-US" dirty="0"/>
              <a:t>Upload Checklist to the profile</a:t>
            </a:r>
          </a:p>
          <a:p>
            <a:endParaRPr lang="en-US" dirty="0"/>
          </a:p>
          <a:p>
            <a:r>
              <a:rPr lang="en-US" dirty="0"/>
              <a:t>Wait  for validation result</a:t>
            </a:r>
          </a:p>
          <a:p>
            <a:pPr lvl="1"/>
            <a:r>
              <a:rPr lang="en-US" dirty="0"/>
              <a:t>Make sure data file exists in ECS</a:t>
            </a:r>
          </a:p>
          <a:p>
            <a:endParaRPr lang="en-US" dirty="0"/>
          </a:p>
          <a:p>
            <a:r>
              <a:rPr lang="en-US" dirty="0"/>
              <a:t>Save the metadata to COPO</a:t>
            </a:r>
          </a:p>
          <a:p>
            <a:r>
              <a:rPr lang="en-US" dirty="0"/>
              <a:t>Submit</a:t>
            </a:r>
          </a:p>
          <a:p>
            <a:pPr marL="114300" indent="0">
              <a:buNone/>
            </a:pPr>
            <a:endParaRPr lang="en-US" dirty="0"/>
          </a:p>
          <a:p>
            <a:pPr marL="114300" indent="0">
              <a:buNone/>
            </a:pPr>
            <a:endParaRPr lang="en-US" dirty="0"/>
          </a:p>
        </p:txBody>
      </p:sp>
      <p:sp>
        <p:nvSpPr>
          <p:cNvPr id="6" name="Google Shape;498;p54">
            <a:extLst>
              <a:ext uri="{FF2B5EF4-FFF2-40B4-BE49-F238E27FC236}">
                <a16:creationId xmlns:a16="http://schemas.microsoft.com/office/drawing/2014/main" id="{784435FB-0052-16A3-E86F-E19E54F4E0E1}"/>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graphicFrame>
        <p:nvGraphicFramePr>
          <p:cNvPr id="8" name="Object 7">
            <a:extLst>
              <a:ext uri="{FF2B5EF4-FFF2-40B4-BE49-F238E27FC236}">
                <a16:creationId xmlns:a16="http://schemas.microsoft.com/office/drawing/2014/main" id="{8671BCBE-FD0D-4D71-8EC5-B88102250CEA}"/>
              </a:ext>
            </a:extLst>
          </p:cNvPr>
          <p:cNvGraphicFramePr>
            <a:graphicFrameLocks noChangeAspect="1"/>
          </p:cNvGraphicFramePr>
          <p:nvPr>
            <p:extLst>
              <p:ext uri="{D42A27DB-BD31-4B8C-83A1-F6EECF244321}">
                <p14:modId xmlns:p14="http://schemas.microsoft.com/office/powerpoint/2010/main" val="1120802640"/>
              </p:ext>
            </p:extLst>
          </p:nvPr>
        </p:nvGraphicFramePr>
        <p:xfrm>
          <a:off x="5366265" y="2934730"/>
          <a:ext cx="965200" cy="609600"/>
        </p:xfrm>
        <a:graphic>
          <a:graphicData uri="http://schemas.openxmlformats.org/presentationml/2006/ole">
            <mc:AlternateContent xmlns:mc="http://schemas.openxmlformats.org/markup-compatibility/2006">
              <mc:Choice xmlns:v="urn:schemas-microsoft-com:vml" Requires="v">
                <p:oleObj name="Worksheet" showAsIcon="1" r:id="rId3" imgW="965200" imgH="609600" progId="Excel.Sheet.12">
                  <p:embed/>
                </p:oleObj>
              </mc:Choice>
              <mc:Fallback>
                <p:oleObj name="Worksheet" showAsIcon="1" r:id="rId3" imgW="965200" imgH="609600" progId="Excel.Sheet.12">
                  <p:embed/>
                  <p:pic>
                    <p:nvPicPr>
                      <p:cNvPr id="5" name="Object 4">
                        <a:extLst>
                          <a:ext uri="{FF2B5EF4-FFF2-40B4-BE49-F238E27FC236}">
                            <a16:creationId xmlns:a16="http://schemas.microsoft.com/office/drawing/2014/main" id="{25A145DD-D911-4B7A-F9AB-762F0688DD00}"/>
                          </a:ext>
                        </a:extLst>
                      </p:cNvPr>
                      <p:cNvPicPr/>
                      <p:nvPr/>
                    </p:nvPicPr>
                    <p:blipFill>
                      <a:blip r:embed="rId4"/>
                      <a:stretch>
                        <a:fillRect/>
                      </a:stretch>
                    </p:blipFill>
                    <p:spPr>
                      <a:xfrm>
                        <a:off x="5366265" y="2934730"/>
                        <a:ext cx="965200" cy="609600"/>
                      </a:xfrm>
                      <a:prstGeom prst="rect">
                        <a:avLst/>
                      </a:prstGeom>
                    </p:spPr>
                  </p:pic>
                </p:oleObj>
              </mc:Fallback>
            </mc:AlternateContent>
          </a:graphicData>
        </a:graphic>
      </p:graphicFrame>
      <p:pic>
        <p:nvPicPr>
          <p:cNvPr id="10" name="Picture 9" descr="A screenshot of a computer&#10;&#10;Description automatically generated">
            <a:extLst>
              <a:ext uri="{FF2B5EF4-FFF2-40B4-BE49-F238E27FC236}">
                <a16:creationId xmlns:a16="http://schemas.microsoft.com/office/drawing/2014/main" id="{6CCFADE2-4C12-D3B1-0713-5705F0DD47BC}"/>
              </a:ext>
            </a:extLst>
          </p:cNvPr>
          <p:cNvPicPr>
            <a:picLocks noChangeAspect="1"/>
          </p:cNvPicPr>
          <p:nvPr/>
        </p:nvPicPr>
        <p:blipFill>
          <a:blip r:embed="rId5"/>
          <a:stretch>
            <a:fillRect/>
          </a:stretch>
        </p:blipFill>
        <p:spPr>
          <a:xfrm>
            <a:off x="6394628" y="2575783"/>
            <a:ext cx="5686159" cy="4059795"/>
          </a:xfrm>
          <a:prstGeom prst="rect">
            <a:avLst/>
          </a:prstGeom>
        </p:spPr>
      </p:pic>
    </p:spTree>
    <p:extLst>
      <p:ext uri="{BB962C8B-B14F-4D97-AF65-F5344CB8AC3E}">
        <p14:creationId xmlns:p14="http://schemas.microsoft.com/office/powerpoint/2010/main" val="37082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4759-FAC4-CFCE-F338-A9A6F03EA928}"/>
              </a:ext>
            </a:extLst>
          </p:cNvPr>
          <p:cNvSpPr>
            <a:spLocks noGrp="1"/>
          </p:cNvSpPr>
          <p:nvPr>
            <p:ph type="title"/>
          </p:nvPr>
        </p:nvSpPr>
        <p:spPr/>
        <p:txBody>
          <a:bodyPr/>
          <a:lstStyle/>
          <a:p>
            <a:r>
              <a:rPr lang="en-GB" sz="2800" dirty="0"/>
              <a:t>COPO Handles READ (cont.)</a:t>
            </a:r>
            <a:endParaRPr lang="en-US" dirty="0"/>
          </a:p>
        </p:txBody>
      </p:sp>
      <p:sp>
        <p:nvSpPr>
          <p:cNvPr id="3" name="Text Placeholder 2">
            <a:extLst>
              <a:ext uri="{FF2B5EF4-FFF2-40B4-BE49-F238E27FC236}">
                <a16:creationId xmlns:a16="http://schemas.microsoft.com/office/drawing/2014/main" id="{76802D0B-6C1F-B411-362D-09B5F2A28DAD}"/>
              </a:ext>
            </a:extLst>
          </p:cNvPr>
          <p:cNvSpPr>
            <a:spLocks noGrp="1"/>
          </p:cNvSpPr>
          <p:nvPr>
            <p:ph type="body" idx="1"/>
          </p:nvPr>
        </p:nvSpPr>
        <p:spPr>
          <a:xfrm>
            <a:off x="527384" y="1484783"/>
            <a:ext cx="4218236" cy="4453029"/>
          </a:xfrm>
        </p:spPr>
        <p:txBody>
          <a:bodyPr>
            <a:normAutofit/>
          </a:bodyPr>
          <a:lstStyle/>
          <a:p>
            <a:r>
              <a:rPr lang="en-US" dirty="0"/>
              <a:t>Monitor submission status</a:t>
            </a:r>
          </a:p>
          <a:p>
            <a:pPr lvl="1"/>
            <a:r>
              <a:rPr lang="en-US" dirty="0"/>
              <a:t>Accession returned from ENA almost immediately</a:t>
            </a:r>
          </a:p>
          <a:p>
            <a:pPr marL="584200" lvl="1" indent="0">
              <a:buNone/>
            </a:pPr>
            <a:endParaRPr lang="en-US" dirty="0"/>
          </a:p>
          <a:p>
            <a:pPr lvl="1"/>
            <a:r>
              <a:rPr lang="en-US" dirty="0"/>
              <a:t>It takes time for </a:t>
            </a:r>
          </a:p>
          <a:p>
            <a:pPr lvl="2"/>
            <a:r>
              <a:rPr lang="en-US" sz="1400" dirty="0"/>
              <a:t>Uploading data file to ENA </a:t>
            </a:r>
          </a:p>
          <a:p>
            <a:pPr lvl="2"/>
            <a:r>
              <a:rPr lang="en-US" sz="1400" dirty="0"/>
              <a:t>verifying the data file by ENA</a:t>
            </a:r>
          </a:p>
          <a:p>
            <a:pPr marL="990600" lvl="2" indent="0">
              <a:buNone/>
            </a:pPr>
            <a:endParaRPr lang="en-US" sz="1400" dirty="0"/>
          </a:p>
          <a:p>
            <a:pPr lvl="1"/>
            <a:r>
              <a:rPr lang="en-US" dirty="0"/>
              <a:t>Check ENA file upload status</a:t>
            </a:r>
          </a:p>
          <a:p>
            <a:pPr lvl="1"/>
            <a:endParaRPr lang="en-US" dirty="0"/>
          </a:p>
          <a:p>
            <a:pPr lvl="1"/>
            <a:r>
              <a:rPr lang="en-US" dirty="0"/>
              <a:t>Check ENA file processing status</a:t>
            </a:r>
          </a:p>
        </p:txBody>
      </p:sp>
      <p:pic>
        <p:nvPicPr>
          <p:cNvPr id="5" name="Picture 4" descr="A screenshot of a computer&#10;&#10;Description automatically generated">
            <a:extLst>
              <a:ext uri="{FF2B5EF4-FFF2-40B4-BE49-F238E27FC236}">
                <a16:creationId xmlns:a16="http://schemas.microsoft.com/office/drawing/2014/main" id="{4FD2BE6C-2251-5221-162F-D1B9A2500B05}"/>
              </a:ext>
            </a:extLst>
          </p:cNvPr>
          <p:cNvPicPr>
            <a:picLocks noChangeAspect="1"/>
          </p:cNvPicPr>
          <p:nvPr/>
        </p:nvPicPr>
        <p:blipFill>
          <a:blip r:embed="rId3"/>
          <a:stretch>
            <a:fillRect/>
          </a:stretch>
        </p:blipFill>
        <p:spPr>
          <a:xfrm>
            <a:off x="4832742" y="1052386"/>
            <a:ext cx="7203989" cy="3291653"/>
          </a:xfrm>
          <a:prstGeom prst="rect">
            <a:avLst/>
          </a:prstGeom>
        </p:spPr>
      </p:pic>
    </p:spTree>
    <p:extLst>
      <p:ext uri="{BB962C8B-B14F-4D97-AF65-F5344CB8AC3E}">
        <p14:creationId xmlns:p14="http://schemas.microsoft.com/office/powerpoint/2010/main" val="345576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8CC5-B09E-4623-7923-D0ECFC9F7D1D}"/>
              </a:ext>
            </a:extLst>
          </p:cNvPr>
          <p:cNvSpPr>
            <a:spLocks noGrp="1"/>
          </p:cNvSpPr>
          <p:nvPr>
            <p:ph type="title"/>
          </p:nvPr>
        </p:nvSpPr>
        <p:spPr/>
        <p:txBody>
          <a:bodyPr/>
          <a:lstStyle/>
          <a:p>
            <a:r>
              <a:rPr lang="en-GB" sz="2800" dirty="0"/>
              <a:t>COPO </a:t>
            </a:r>
            <a:r>
              <a:rPr lang="en-GB" dirty="0"/>
              <a:t>Handles READ (cont.)</a:t>
            </a:r>
            <a:br>
              <a:rPr lang="en-GB" sz="2800" dirty="0"/>
            </a:br>
            <a:endParaRPr lang="en-US" dirty="0"/>
          </a:p>
        </p:txBody>
      </p:sp>
      <p:sp>
        <p:nvSpPr>
          <p:cNvPr id="3" name="Text Placeholder 2">
            <a:extLst>
              <a:ext uri="{FF2B5EF4-FFF2-40B4-BE49-F238E27FC236}">
                <a16:creationId xmlns:a16="http://schemas.microsoft.com/office/drawing/2014/main" id="{D8D00B0A-65A7-068E-911C-B8D333B8D7E1}"/>
              </a:ext>
            </a:extLst>
          </p:cNvPr>
          <p:cNvSpPr>
            <a:spLocks noGrp="1"/>
          </p:cNvSpPr>
          <p:nvPr>
            <p:ph type="body" idx="1"/>
          </p:nvPr>
        </p:nvSpPr>
        <p:spPr/>
        <p:txBody>
          <a:bodyPr/>
          <a:lstStyle/>
          <a:p>
            <a:r>
              <a:rPr lang="en-US" dirty="0"/>
              <a:t>Update READ by</a:t>
            </a:r>
          </a:p>
          <a:p>
            <a:pPr lvl="1"/>
            <a:r>
              <a:rPr lang="en-US" dirty="0"/>
              <a:t>Upload an updated data file to COPO</a:t>
            </a:r>
          </a:p>
          <a:p>
            <a:pPr lvl="1"/>
            <a:r>
              <a:rPr lang="en-US" dirty="0"/>
              <a:t>Upload an updated manifest to the same profile</a:t>
            </a:r>
          </a:p>
          <a:p>
            <a:pPr lvl="1"/>
            <a:r>
              <a:rPr lang="en-US" dirty="0"/>
              <a:t>Submit the READ again</a:t>
            </a:r>
          </a:p>
          <a:p>
            <a:pPr marL="584200" lvl="1" indent="0">
              <a:buNone/>
            </a:pPr>
            <a:endParaRPr lang="en-US" dirty="0"/>
          </a:p>
          <a:p>
            <a:r>
              <a:rPr lang="en-US" dirty="0"/>
              <a:t>Special Case:</a:t>
            </a:r>
          </a:p>
          <a:p>
            <a:pPr lvl="1"/>
            <a:r>
              <a:rPr lang="en-US" dirty="0"/>
              <a:t>A raw read file contains multiple samples</a:t>
            </a:r>
          </a:p>
          <a:p>
            <a:pPr lvl="2"/>
            <a:r>
              <a:rPr lang="en-US" sz="1400" dirty="0"/>
              <a:t>Create a </a:t>
            </a:r>
            <a:r>
              <a:rPr lang="en-US" sz="1400" dirty="0">
                <a:highlight>
                  <a:srgbClr val="FFFF00"/>
                </a:highlight>
              </a:rPr>
              <a:t>virtual sample </a:t>
            </a:r>
            <a:r>
              <a:rPr lang="en-US" sz="1400" dirty="0"/>
              <a:t>for the read file</a:t>
            </a:r>
          </a:p>
          <a:p>
            <a:pPr lvl="2"/>
            <a:r>
              <a:rPr lang="en-US" sz="1400" dirty="0"/>
              <a:t>Ask us to update the virtual sample in ENA</a:t>
            </a:r>
          </a:p>
          <a:p>
            <a:pPr lvl="3"/>
            <a:r>
              <a:rPr lang="en-US" sz="1000" dirty="0"/>
              <a:t>Add an attribute called :  “sample composed of “ </a:t>
            </a:r>
          </a:p>
          <a:p>
            <a:pPr marL="990600" lvl="2" indent="0">
              <a:buNone/>
            </a:pPr>
            <a:endParaRPr lang="en-US" sz="1200" dirty="0"/>
          </a:p>
          <a:p>
            <a:pPr lvl="1"/>
            <a:r>
              <a:rPr lang="en-US" sz="1600" dirty="0"/>
              <a:t>For </a:t>
            </a:r>
            <a:r>
              <a:rPr lang="en-US" sz="1600" dirty="0" err="1"/>
              <a:t>biosample</a:t>
            </a:r>
            <a:r>
              <a:rPr lang="en-US" sz="1600" dirty="0"/>
              <a:t> outside COPO </a:t>
            </a:r>
          </a:p>
          <a:p>
            <a:pPr lvl="2"/>
            <a:r>
              <a:rPr lang="en-US" sz="1400" dirty="0"/>
              <a:t>Use “</a:t>
            </a:r>
            <a:r>
              <a:rPr lang="en-US" sz="1400" dirty="0">
                <a:highlight>
                  <a:srgbClr val="FFFF00"/>
                </a:highlight>
              </a:rPr>
              <a:t>standalone</a:t>
            </a:r>
            <a:r>
              <a:rPr lang="en-US" sz="1400" dirty="0"/>
              <a:t>” profile and a  “</a:t>
            </a:r>
            <a:r>
              <a:rPr lang="en-US" sz="1400" dirty="0">
                <a:highlight>
                  <a:srgbClr val="FFFF00"/>
                </a:highlight>
              </a:rPr>
              <a:t>read</a:t>
            </a:r>
            <a:r>
              <a:rPr lang="en-US" sz="1400" dirty="0"/>
              <a:t>” checklist</a:t>
            </a:r>
          </a:p>
          <a:p>
            <a:pPr marL="584200" lvl="1" indent="0">
              <a:buNone/>
            </a:pPr>
            <a:endParaRPr lang="en-US" dirty="0"/>
          </a:p>
          <a:p>
            <a:pPr lvl="1"/>
            <a:endParaRPr lang="en-US" dirty="0"/>
          </a:p>
        </p:txBody>
      </p:sp>
      <p:sp>
        <p:nvSpPr>
          <p:cNvPr id="4" name="Google Shape;498;p54">
            <a:extLst>
              <a:ext uri="{FF2B5EF4-FFF2-40B4-BE49-F238E27FC236}">
                <a16:creationId xmlns:a16="http://schemas.microsoft.com/office/drawing/2014/main" id="{9968ACDE-D66E-6681-5BC4-B36325A5696C}"/>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spTree>
    <p:extLst>
      <p:ext uri="{BB962C8B-B14F-4D97-AF65-F5344CB8AC3E}">
        <p14:creationId xmlns:p14="http://schemas.microsoft.com/office/powerpoint/2010/main" val="49282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AE1F-5FAB-197E-C431-821E80A22E61}"/>
              </a:ext>
            </a:extLst>
          </p:cNvPr>
          <p:cNvSpPr>
            <a:spLocks noGrp="1"/>
          </p:cNvSpPr>
          <p:nvPr>
            <p:ph type="title"/>
          </p:nvPr>
        </p:nvSpPr>
        <p:spPr/>
        <p:txBody>
          <a:bodyPr/>
          <a:lstStyle/>
          <a:p>
            <a:r>
              <a:rPr lang="en-GB" sz="2800" dirty="0"/>
              <a:t>COPO Handles Assembly</a:t>
            </a:r>
            <a:endParaRPr lang="en-US" dirty="0"/>
          </a:p>
        </p:txBody>
      </p:sp>
      <p:sp>
        <p:nvSpPr>
          <p:cNvPr id="3" name="Text Placeholder 2">
            <a:extLst>
              <a:ext uri="{FF2B5EF4-FFF2-40B4-BE49-F238E27FC236}">
                <a16:creationId xmlns:a16="http://schemas.microsoft.com/office/drawing/2014/main" id="{85C151D1-5D66-78E9-59B5-5DBEE5D947B0}"/>
              </a:ext>
            </a:extLst>
          </p:cNvPr>
          <p:cNvSpPr>
            <a:spLocks noGrp="1"/>
          </p:cNvSpPr>
          <p:nvPr>
            <p:ph type="body" idx="1"/>
          </p:nvPr>
        </p:nvSpPr>
        <p:spPr>
          <a:xfrm>
            <a:off x="527384" y="1484784"/>
            <a:ext cx="5306258" cy="4311352"/>
          </a:xfrm>
        </p:spPr>
        <p:txBody>
          <a:bodyPr>
            <a:normAutofit lnSpcReduction="10000"/>
          </a:bodyPr>
          <a:lstStyle/>
          <a:p>
            <a:r>
              <a:rPr lang="en-US" dirty="0"/>
              <a:t>Select a COPO profile </a:t>
            </a:r>
          </a:p>
          <a:p>
            <a:pPr lvl="1"/>
            <a:r>
              <a:rPr lang="en-US" dirty="0"/>
              <a:t>the profile with READ submission</a:t>
            </a:r>
          </a:p>
          <a:p>
            <a:pPr lvl="1"/>
            <a:endParaRPr lang="en-US" dirty="0"/>
          </a:p>
          <a:p>
            <a:r>
              <a:rPr lang="en-US" dirty="0"/>
              <a:t>Fill in the online form for </a:t>
            </a:r>
          </a:p>
          <a:p>
            <a:pPr lvl="1"/>
            <a:r>
              <a:rPr lang="en-US" dirty="0"/>
              <a:t>the metadata</a:t>
            </a:r>
          </a:p>
          <a:p>
            <a:pPr lvl="1"/>
            <a:r>
              <a:rPr lang="en-US" dirty="0"/>
              <a:t>the data file : must be in ECS already</a:t>
            </a:r>
          </a:p>
          <a:p>
            <a:endParaRPr lang="en-US" dirty="0"/>
          </a:p>
          <a:p>
            <a:r>
              <a:rPr lang="en-US" dirty="0"/>
              <a:t>Validate the data file locally with ENA tools and then submit ENA</a:t>
            </a:r>
          </a:p>
          <a:p>
            <a:pPr lvl="1"/>
            <a:endParaRPr lang="en-US" dirty="0"/>
          </a:p>
          <a:p>
            <a:r>
              <a:rPr lang="en-US" dirty="0"/>
              <a:t>No update after submission to ENA</a:t>
            </a:r>
          </a:p>
          <a:p>
            <a:endParaRPr lang="en-US" dirty="0"/>
          </a:p>
          <a:p>
            <a:r>
              <a:rPr lang="en-US" dirty="0"/>
              <a:t>Monitor ENA file processing status</a:t>
            </a:r>
          </a:p>
          <a:p>
            <a:endParaRPr lang="en-US" dirty="0"/>
          </a:p>
          <a:p>
            <a:r>
              <a:rPr lang="en-US" dirty="0"/>
              <a:t>Don’t store the </a:t>
            </a:r>
            <a:r>
              <a:rPr lang="en-US" dirty="0" err="1"/>
              <a:t>GCA_xxxxxx</a:t>
            </a:r>
            <a:r>
              <a:rPr lang="en-US" dirty="0"/>
              <a:t> accession</a:t>
            </a:r>
          </a:p>
        </p:txBody>
      </p:sp>
      <p:sp>
        <p:nvSpPr>
          <p:cNvPr id="4" name="Google Shape;498;p54">
            <a:extLst>
              <a:ext uri="{FF2B5EF4-FFF2-40B4-BE49-F238E27FC236}">
                <a16:creationId xmlns:a16="http://schemas.microsoft.com/office/drawing/2014/main" id="{863289C6-537B-9F60-82EA-7F94F326C192}"/>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pic>
        <p:nvPicPr>
          <p:cNvPr id="6" name="Picture 5" descr="A screenshot of a computer&#10;&#10;Description automatically generated">
            <a:extLst>
              <a:ext uri="{FF2B5EF4-FFF2-40B4-BE49-F238E27FC236}">
                <a16:creationId xmlns:a16="http://schemas.microsoft.com/office/drawing/2014/main" id="{64E3B2EC-532E-11A2-9D06-6D1166AE96A0}"/>
              </a:ext>
            </a:extLst>
          </p:cNvPr>
          <p:cNvPicPr>
            <a:picLocks noChangeAspect="1"/>
          </p:cNvPicPr>
          <p:nvPr/>
        </p:nvPicPr>
        <p:blipFill>
          <a:blip r:embed="rId2"/>
          <a:stretch>
            <a:fillRect/>
          </a:stretch>
        </p:blipFill>
        <p:spPr>
          <a:xfrm>
            <a:off x="6096000" y="188640"/>
            <a:ext cx="3580512" cy="486949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F6ED37D-EAC4-4257-2A91-7FFEF86426FB}"/>
              </a:ext>
            </a:extLst>
          </p:cNvPr>
          <p:cNvPicPr>
            <a:picLocks noChangeAspect="1"/>
          </p:cNvPicPr>
          <p:nvPr/>
        </p:nvPicPr>
        <p:blipFill>
          <a:blip r:embed="rId3"/>
          <a:stretch>
            <a:fillRect/>
          </a:stretch>
        </p:blipFill>
        <p:spPr>
          <a:xfrm>
            <a:off x="7732766" y="188640"/>
            <a:ext cx="4108135" cy="6041375"/>
          </a:xfrm>
          <a:prstGeom prst="rect">
            <a:avLst/>
          </a:prstGeom>
        </p:spPr>
      </p:pic>
    </p:spTree>
    <p:extLst>
      <p:ext uri="{BB962C8B-B14F-4D97-AF65-F5344CB8AC3E}">
        <p14:creationId xmlns:p14="http://schemas.microsoft.com/office/powerpoint/2010/main" val="36106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E8C4-7E51-5E43-748F-4824066C2897}"/>
              </a:ext>
            </a:extLst>
          </p:cNvPr>
          <p:cNvSpPr>
            <a:spLocks noGrp="1"/>
          </p:cNvSpPr>
          <p:nvPr>
            <p:ph type="title"/>
          </p:nvPr>
        </p:nvSpPr>
        <p:spPr/>
        <p:txBody>
          <a:bodyPr/>
          <a:lstStyle/>
          <a:p>
            <a:r>
              <a:rPr lang="en-GB" sz="2800" dirty="0"/>
              <a:t>COPO Handles Sequencing Annotation</a:t>
            </a:r>
            <a:br>
              <a:rPr lang="en-GB" sz="2800" dirty="0"/>
            </a:br>
            <a:endParaRPr lang="en-US" dirty="0"/>
          </a:p>
        </p:txBody>
      </p:sp>
      <p:sp>
        <p:nvSpPr>
          <p:cNvPr id="3" name="Text Placeholder 2">
            <a:extLst>
              <a:ext uri="{FF2B5EF4-FFF2-40B4-BE49-F238E27FC236}">
                <a16:creationId xmlns:a16="http://schemas.microsoft.com/office/drawing/2014/main" id="{B4CA7C8B-AE03-A1D8-5AF6-B393C071CB11}"/>
              </a:ext>
            </a:extLst>
          </p:cNvPr>
          <p:cNvSpPr>
            <a:spLocks noGrp="1"/>
          </p:cNvSpPr>
          <p:nvPr>
            <p:ph type="body" idx="1"/>
          </p:nvPr>
        </p:nvSpPr>
        <p:spPr>
          <a:xfrm>
            <a:off x="527383" y="1484784"/>
            <a:ext cx="5398855" cy="4311352"/>
          </a:xfrm>
        </p:spPr>
        <p:txBody>
          <a:bodyPr/>
          <a:lstStyle/>
          <a:p>
            <a:r>
              <a:rPr lang="en-US" dirty="0"/>
              <a:t>Select a COPO profile </a:t>
            </a:r>
          </a:p>
          <a:p>
            <a:pPr lvl="1"/>
            <a:r>
              <a:rPr lang="en-US" dirty="0"/>
              <a:t>the profile with READ submission</a:t>
            </a:r>
          </a:p>
          <a:p>
            <a:pPr lvl="1"/>
            <a:endParaRPr lang="en-US" dirty="0"/>
          </a:p>
          <a:p>
            <a:r>
              <a:rPr lang="en-US" dirty="0"/>
              <a:t>Fill in the online form for </a:t>
            </a:r>
          </a:p>
          <a:p>
            <a:pPr lvl="1"/>
            <a:r>
              <a:rPr lang="en-US" dirty="0"/>
              <a:t>the metadata</a:t>
            </a:r>
          </a:p>
          <a:p>
            <a:pPr lvl="1"/>
            <a:r>
              <a:rPr lang="en-US" dirty="0"/>
              <a:t>the data file : must be in ECS already</a:t>
            </a:r>
          </a:p>
          <a:p>
            <a:pPr lvl="1"/>
            <a:endParaRPr lang="en-US" dirty="0"/>
          </a:p>
          <a:p>
            <a:r>
              <a:rPr lang="en-US" dirty="0"/>
              <a:t>Validate data file locally by ENA tool and then submit ENA</a:t>
            </a:r>
          </a:p>
          <a:p>
            <a:endParaRPr lang="en-US" dirty="0"/>
          </a:p>
          <a:p>
            <a:r>
              <a:rPr lang="en-US" dirty="0"/>
              <a:t>Monitor ENA file processing status</a:t>
            </a:r>
          </a:p>
          <a:p>
            <a:pPr marL="114300" indent="0">
              <a:buNone/>
            </a:pPr>
            <a:endParaRPr lang="en-US" dirty="0"/>
          </a:p>
        </p:txBody>
      </p:sp>
      <p:sp>
        <p:nvSpPr>
          <p:cNvPr id="5" name="Google Shape;498;p54">
            <a:extLst>
              <a:ext uri="{FF2B5EF4-FFF2-40B4-BE49-F238E27FC236}">
                <a16:creationId xmlns:a16="http://schemas.microsoft.com/office/drawing/2014/main" id="{F9D6BFC2-912A-364D-6683-9535CEBF2405}"/>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pic>
        <p:nvPicPr>
          <p:cNvPr id="9" name="Picture 8" descr="A screenshot of a computer&#10;&#10;Description automatically generated">
            <a:extLst>
              <a:ext uri="{FF2B5EF4-FFF2-40B4-BE49-F238E27FC236}">
                <a16:creationId xmlns:a16="http://schemas.microsoft.com/office/drawing/2014/main" id="{4C394982-1CA7-D415-7B8F-13E137236EE5}"/>
              </a:ext>
            </a:extLst>
          </p:cNvPr>
          <p:cNvPicPr>
            <a:picLocks noChangeAspect="1"/>
          </p:cNvPicPr>
          <p:nvPr/>
        </p:nvPicPr>
        <p:blipFill>
          <a:blip r:embed="rId3"/>
          <a:stretch>
            <a:fillRect/>
          </a:stretch>
        </p:blipFill>
        <p:spPr>
          <a:xfrm>
            <a:off x="5926238" y="835269"/>
            <a:ext cx="4008978" cy="509286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BEB1647-78E4-EB9B-28FC-9A4E8F10489C}"/>
              </a:ext>
            </a:extLst>
          </p:cNvPr>
          <p:cNvPicPr>
            <a:picLocks noChangeAspect="1"/>
          </p:cNvPicPr>
          <p:nvPr/>
        </p:nvPicPr>
        <p:blipFill>
          <a:blip r:embed="rId4"/>
          <a:stretch>
            <a:fillRect/>
          </a:stretch>
        </p:blipFill>
        <p:spPr>
          <a:xfrm>
            <a:off x="7119243" y="812469"/>
            <a:ext cx="4680152" cy="4793316"/>
          </a:xfrm>
          <a:prstGeom prst="rect">
            <a:avLst/>
          </a:prstGeom>
        </p:spPr>
      </p:pic>
    </p:spTree>
    <p:extLst>
      <p:ext uri="{BB962C8B-B14F-4D97-AF65-F5344CB8AC3E}">
        <p14:creationId xmlns:p14="http://schemas.microsoft.com/office/powerpoint/2010/main" val="293943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9917-CBA7-CF8B-1A97-809660979F6A}"/>
              </a:ext>
            </a:extLst>
          </p:cNvPr>
          <p:cNvSpPr>
            <a:spLocks noGrp="1"/>
          </p:cNvSpPr>
          <p:nvPr>
            <p:ph type="title"/>
          </p:nvPr>
        </p:nvSpPr>
        <p:spPr/>
        <p:txBody>
          <a:bodyPr/>
          <a:lstStyle/>
          <a:p>
            <a:r>
              <a:rPr lang="en-US" dirty="0"/>
              <a:t>COPO Handles ENA Locus Tag Prefix</a:t>
            </a:r>
            <a:br>
              <a:rPr lang="en-US" dirty="0"/>
            </a:br>
            <a:endParaRPr lang="en-US" dirty="0"/>
          </a:p>
        </p:txBody>
      </p:sp>
      <p:sp>
        <p:nvSpPr>
          <p:cNvPr id="3" name="Text Placeholder 2">
            <a:extLst>
              <a:ext uri="{FF2B5EF4-FFF2-40B4-BE49-F238E27FC236}">
                <a16:creationId xmlns:a16="http://schemas.microsoft.com/office/drawing/2014/main" id="{C1D05292-0F22-5C57-1B21-ACB0470B5AA5}"/>
              </a:ext>
            </a:extLst>
          </p:cNvPr>
          <p:cNvSpPr>
            <a:spLocks noGrp="1"/>
          </p:cNvSpPr>
          <p:nvPr>
            <p:ph type="body" idx="1"/>
          </p:nvPr>
        </p:nvSpPr>
        <p:spPr>
          <a:xfrm>
            <a:off x="527384" y="1484784"/>
            <a:ext cx="5456728" cy="4311352"/>
          </a:xfrm>
        </p:spPr>
        <p:txBody>
          <a:bodyPr/>
          <a:lstStyle/>
          <a:p>
            <a:r>
              <a:rPr lang="en-US" dirty="0"/>
              <a:t>Input  ”ENA Locus Tags”  in the profile page</a:t>
            </a:r>
          </a:p>
          <a:p>
            <a:endParaRPr lang="en-US" dirty="0"/>
          </a:p>
          <a:p>
            <a:r>
              <a:rPr lang="en-US" dirty="0"/>
              <a:t>Submit to ENA</a:t>
            </a:r>
          </a:p>
          <a:p>
            <a:pPr lvl="1"/>
            <a:r>
              <a:rPr lang="en-US" dirty="0"/>
              <a:t>When a READ is submitted to ENA</a:t>
            </a:r>
          </a:p>
          <a:p>
            <a:pPr lvl="1"/>
            <a:r>
              <a:rPr lang="en-US" dirty="0"/>
              <a:t>When a profile is updated if the profile has been submitted to ENA before</a:t>
            </a:r>
          </a:p>
          <a:p>
            <a:pPr marL="584200" lvl="1" indent="0">
              <a:buNone/>
            </a:pPr>
            <a:endParaRPr lang="en-US" dirty="0"/>
          </a:p>
          <a:p>
            <a:r>
              <a:rPr lang="en-US" dirty="0"/>
              <a:t>Make sure it is in right format</a:t>
            </a:r>
          </a:p>
          <a:p>
            <a:pPr marL="114300" indent="0">
              <a:buNone/>
            </a:pPr>
            <a:endParaRPr lang="en-US" dirty="0"/>
          </a:p>
        </p:txBody>
      </p:sp>
      <p:sp>
        <p:nvSpPr>
          <p:cNvPr id="4" name="Google Shape;498;p54">
            <a:extLst>
              <a:ext uri="{FF2B5EF4-FFF2-40B4-BE49-F238E27FC236}">
                <a16:creationId xmlns:a16="http://schemas.microsoft.com/office/drawing/2014/main" id="{6E70C357-A208-4D8C-3A29-83E9E66A3671}"/>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pic>
        <p:nvPicPr>
          <p:cNvPr id="6" name="Picture 5" descr="A screenshot of a computer&#10;&#10;Description automatically generated">
            <a:extLst>
              <a:ext uri="{FF2B5EF4-FFF2-40B4-BE49-F238E27FC236}">
                <a16:creationId xmlns:a16="http://schemas.microsoft.com/office/drawing/2014/main" id="{939A147F-62C3-0279-FDBF-368ABE5505AD}"/>
              </a:ext>
            </a:extLst>
          </p:cNvPr>
          <p:cNvPicPr>
            <a:picLocks noChangeAspect="1"/>
          </p:cNvPicPr>
          <p:nvPr/>
        </p:nvPicPr>
        <p:blipFill>
          <a:blip r:embed="rId2"/>
          <a:stretch>
            <a:fillRect/>
          </a:stretch>
        </p:blipFill>
        <p:spPr>
          <a:xfrm>
            <a:off x="7096985" y="437709"/>
            <a:ext cx="4621968" cy="5171823"/>
          </a:xfrm>
          <a:prstGeom prst="rect">
            <a:avLst/>
          </a:prstGeom>
        </p:spPr>
      </p:pic>
    </p:spTree>
    <p:extLst>
      <p:ext uri="{BB962C8B-B14F-4D97-AF65-F5344CB8AC3E}">
        <p14:creationId xmlns:p14="http://schemas.microsoft.com/office/powerpoint/2010/main" val="1801577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AFB9-2890-A690-7FD4-7CB4137C69AD}"/>
              </a:ext>
            </a:extLst>
          </p:cNvPr>
          <p:cNvSpPr>
            <a:spLocks noGrp="1"/>
          </p:cNvSpPr>
          <p:nvPr>
            <p:ph type="title"/>
          </p:nvPr>
        </p:nvSpPr>
        <p:spPr/>
        <p:txBody>
          <a:bodyPr/>
          <a:lstStyle/>
          <a:p>
            <a:r>
              <a:rPr lang="en-US" dirty="0"/>
              <a:t>COPO Handles ENA Project Publish</a:t>
            </a:r>
            <a:br>
              <a:rPr lang="en-US" dirty="0"/>
            </a:br>
            <a:endParaRPr lang="en-US" dirty="0"/>
          </a:p>
        </p:txBody>
      </p:sp>
      <p:sp>
        <p:nvSpPr>
          <p:cNvPr id="3" name="Text Placeholder 2">
            <a:extLst>
              <a:ext uri="{FF2B5EF4-FFF2-40B4-BE49-F238E27FC236}">
                <a16:creationId xmlns:a16="http://schemas.microsoft.com/office/drawing/2014/main" id="{BE1D645E-562C-4619-4546-062DB1EB644F}"/>
              </a:ext>
            </a:extLst>
          </p:cNvPr>
          <p:cNvSpPr>
            <a:spLocks noGrp="1"/>
          </p:cNvSpPr>
          <p:nvPr>
            <p:ph type="body" idx="1"/>
          </p:nvPr>
        </p:nvSpPr>
        <p:spPr>
          <a:xfrm>
            <a:off x="527383" y="1484784"/>
            <a:ext cx="4563601" cy="4311352"/>
          </a:xfrm>
        </p:spPr>
        <p:txBody>
          <a:bodyPr/>
          <a:lstStyle/>
          <a:p>
            <a:r>
              <a:rPr lang="en-US" dirty="0"/>
              <a:t>Submit ENA project</a:t>
            </a:r>
          </a:p>
          <a:p>
            <a:pPr lvl="1"/>
            <a:r>
              <a:rPr lang="en-US" dirty="0"/>
              <a:t>When READ is submitted</a:t>
            </a:r>
          </a:p>
          <a:p>
            <a:pPr lvl="2"/>
            <a:r>
              <a:rPr lang="en-US" sz="1400" dirty="0"/>
              <a:t>Status: private</a:t>
            </a:r>
          </a:p>
          <a:p>
            <a:pPr lvl="2"/>
            <a:r>
              <a:rPr lang="en-US" sz="1400" dirty="0"/>
              <a:t>Release date: 2 years later</a:t>
            </a:r>
          </a:p>
          <a:p>
            <a:pPr marL="990600" lvl="2" indent="0">
              <a:buNone/>
            </a:pPr>
            <a:endParaRPr lang="en-US" sz="1400" dirty="0"/>
          </a:p>
          <a:p>
            <a:r>
              <a:rPr lang="en-US" dirty="0"/>
              <a:t>Manually publish the ENA project </a:t>
            </a:r>
          </a:p>
          <a:p>
            <a:pPr lvl="1"/>
            <a:r>
              <a:rPr lang="en-US" dirty="0"/>
              <a:t>Select the profile in the “Work Profile” page</a:t>
            </a:r>
          </a:p>
          <a:p>
            <a:pPr lvl="1"/>
            <a:r>
              <a:rPr lang="en-US" dirty="0"/>
              <a:t>Click ”Publish”</a:t>
            </a:r>
          </a:p>
        </p:txBody>
      </p:sp>
      <p:sp>
        <p:nvSpPr>
          <p:cNvPr id="4" name="Google Shape;498;p54">
            <a:extLst>
              <a:ext uri="{FF2B5EF4-FFF2-40B4-BE49-F238E27FC236}">
                <a16:creationId xmlns:a16="http://schemas.microsoft.com/office/drawing/2014/main" id="{0DFACC46-183C-B25C-3C8D-982CDECDC621}"/>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spTree>
    <p:extLst>
      <p:ext uri="{BB962C8B-B14F-4D97-AF65-F5344CB8AC3E}">
        <p14:creationId xmlns:p14="http://schemas.microsoft.com/office/powerpoint/2010/main" val="3911183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2F9A-89C2-4FBF-E530-EF2C86F083AF}"/>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E7D93751-51A5-BA48-7B0E-3A0B0BCCBF41}"/>
              </a:ext>
            </a:extLst>
          </p:cNvPr>
          <p:cNvSpPr>
            <a:spLocks noGrp="1"/>
          </p:cNvSpPr>
          <p:nvPr>
            <p:ph type="body" idx="1"/>
          </p:nvPr>
        </p:nvSpPr>
        <p:spPr/>
        <p:txBody>
          <a:bodyPr/>
          <a:lstStyle/>
          <a:p>
            <a:r>
              <a:rPr lang="en-US" dirty="0"/>
              <a:t>Limit the number for READ into one profile</a:t>
            </a:r>
          </a:p>
          <a:p>
            <a:pPr lvl="1"/>
            <a:r>
              <a:rPr lang="en-US" dirty="0"/>
              <a:t>Performance issue</a:t>
            </a:r>
          </a:p>
        </p:txBody>
      </p:sp>
    </p:spTree>
    <p:extLst>
      <p:ext uri="{BB962C8B-B14F-4D97-AF65-F5344CB8AC3E}">
        <p14:creationId xmlns:p14="http://schemas.microsoft.com/office/powerpoint/2010/main" val="757277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F1A5F-CE54-B120-4CD7-336C8FCE4576}"/>
              </a:ext>
            </a:extLst>
          </p:cNvPr>
          <p:cNvSpPr>
            <a:spLocks noGrp="1"/>
          </p:cNvSpPr>
          <p:nvPr>
            <p:ph type="title"/>
          </p:nvPr>
        </p:nvSpPr>
        <p:spPr/>
        <p:txBody>
          <a:bodyPr/>
          <a:lstStyle/>
          <a:p>
            <a:r>
              <a:rPr lang="en-US" dirty="0"/>
              <a:t>Challenge </a:t>
            </a:r>
          </a:p>
        </p:txBody>
      </p:sp>
      <p:sp>
        <p:nvSpPr>
          <p:cNvPr id="3" name="Text Placeholder 2">
            <a:extLst>
              <a:ext uri="{FF2B5EF4-FFF2-40B4-BE49-F238E27FC236}">
                <a16:creationId xmlns:a16="http://schemas.microsoft.com/office/drawing/2014/main" id="{103F7A1A-A1D4-31CE-FEC4-73D014E0A9EF}"/>
              </a:ext>
            </a:extLst>
          </p:cNvPr>
          <p:cNvSpPr>
            <a:spLocks noGrp="1"/>
          </p:cNvSpPr>
          <p:nvPr>
            <p:ph type="body" idx="1"/>
          </p:nvPr>
        </p:nvSpPr>
        <p:spPr/>
        <p:txBody>
          <a:bodyPr/>
          <a:lstStyle/>
          <a:p>
            <a:r>
              <a:rPr lang="en-US" dirty="0"/>
              <a:t>Not a biology person</a:t>
            </a:r>
          </a:p>
          <a:p>
            <a:r>
              <a:rPr lang="en-US" dirty="0"/>
              <a:t>No actual data file for submission</a:t>
            </a:r>
          </a:p>
          <a:p>
            <a:r>
              <a:rPr lang="en-US" dirty="0"/>
              <a:t>Only test in ENA testing site</a:t>
            </a:r>
          </a:p>
          <a:p>
            <a:r>
              <a:rPr lang="en-US" dirty="0"/>
              <a:t>Limited support from ENA and NBI computing </a:t>
            </a:r>
          </a:p>
          <a:p>
            <a:pPr marL="114300" indent="0">
              <a:buNone/>
            </a:pPr>
            <a:endParaRPr lang="en-US" dirty="0"/>
          </a:p>
        </p:txBody>
      </p:sp>
    </p:spTree>
    <p:extLst>
      <p:ext uri="{BB962C8B-B14F-4D97-AF65-F5344CB8AC3E}">
        <p14:creationId xmlns:p14="http://schemas.microsoft.com/office/powerpoint/2010/main" val="391669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4"/>
          <p:cNvSpPr txBox="1">
            <a:spLocks noGrp="1"/>
          </p:cNvSpPr>
          <p:nvPr>
            <p:ph type="title"/>
          </p:nvPr>
        </p:nvSpPr>
        <p:spPr>
          <a:xfrm>
            <a:off x="541173" y="188640"/>
            <a:ext cx="11137200" cy="114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61F16"/>
              </a:buClr>
              <a:buSzPts val="2800"/>
              <a:buFont typeface="Arial"/>
              <a:buNone/>
            </a:pPr>
            <a:r>
              <a:rPr lang="en-GB" dirty="0"/>
              <a:t>Overview</a:t>
            </a:r>
            <a:endParaRPr dirty="0"/>
          </a:p>
        </p:txBody>
      </p:sp>
      <p:sp>
        <p:nvSpPr>
          <p:cNvPr id="496" name="Google Shape;496;p54"/>
          <p:cNvSpPr txBox="1">
            <a:spLocks noGrp="1"/>
          </p:cNvSpPr>
          <p:nvPr>
            <p:ph type="body" idx="1"/>
          </p:nvPr>
        </p:nvSpPr>
        <p:spPr>
          <a:xfrm>
            <a:off x="527375" y="1253296"/>
            <a:ext cx="11137200" cy="4542900"/>
          </a:xfrm>
          <a:prstGeom prst="rect">
            <a:avLst/>
          </a:prstGeom>
          <a:noFill/>
          <a:ln>
            <a:noFill/>
          </a:ln>
        </p:spPr>
        <p:txBody>
          <a:bodyPr spcFirstLastPara="1" wrap="square" lIns="91425" tIns="45700" rIns="91425" bIns="45700" anchor="t" anchorCtr="0">
            <a:normAutofit/>
          </a:bodyPr>
          <a:lstStyle/>
          <a:p>
            <a:pPr marL="457200" lvl="0" indent="-381000" algn="l" rtl="0">
              <a:lnSpc>
                <a:spcPct val="200000"/>
              </a:lnSpc>
              <a:spcBef>
                <a:spcPts val="0"/>
              </a:spcBef>
              <a:spcAft>
                <a:spcPts val="0"/>
              </a:spcAft>
              <a:buSzPts val="2400"/>
              <a:buChar char="•"/>
            </a:pPr>
            <a:r>
              <a:rPr lang="en-GB" sz="2400" dirty="0"/>
              <a:t>Data Broker</a:t>
            </a:r>
            <a:endParaRPr sz="2400" dirty="0"/>
          </a:p>
          <a:p>
            <a:pPr marL="457200" lvl="0" indent="-381000" algn="l" rtl="0">
              <a:lnSpc>
                <a:spcPct val="200000"/>
              </a:lnSpc>
              <a:spcBef>
                <a:spcPts val="0"/>
              </a:spcBef>
              <a:spcAft>
                <a:spcPts val="0"/>
              </a:spcAft>
              <a:buSzPts val="2400"/>
              <a:buChar char="•"/>
            </a:pPr>
            <a:r>
              <a:rPr lang="en-GB" sz="2400" dirty="0"/>
              <a:t>ENA READ / Sequencing Annotation / Assembly Submission</a:t>
            </a:r>
            <a:endParaRPr sz="2400" dirty="0"/>
          </a:p>
          <a:p>
            <a:pPr lvl="0" indent="-381000">
              <a:lnSpc>
                <a:spcPct val="200000"/>
              </a:lnSpc>
              <a:spcBef>
                <a:spcPts val="0"/>
              </a:spcBef>
              <a:buSzPts val="2400"/>
            </a:pPr>
            <a:r>
              <a:rPr lang="en-GB" sz="2400" dirty="0"/>
              <a:t>How COPO handles READ / Sequencing Annotation / Assembly Submission</a:t>
            </a:r>
            <a:endParaRPr sz="2400" dirty="0"/>
          </a:p>
          <a:p>
            <a:pPr marL="457200" lvl="0" indent="-381000" algn="l" rtl="0">
              <a:lnSpc>
                <a:spcPct val="200000"/>
              </a:lnSpc>
              <a:spcBef>
                <a:spcPts val="0"/>
              </a:spcBef>
              <a:spcAft>
                <a:spcPts val="0"/>
              </a:spcAft>
              <a:buSzPts val="2400"/>
              <a:buChar char="•"/>
            </a:pPr>
            <a:r>
              <a:rPr lang="en-GB" sz="2400" dirty="0"/>
              <a:t>Challenge &amp; Future tasks</a:t>
            </a:r>
            <a:endParaRPr sz="2400" dirty="0"/>
          </a:p>
        </p:txBody>
      </p:sp>
      <p:sp>
        <p:nvSpPr>
          <p:cNvPr id="497" name="Google Shape;497;p54"/>
          <p:cNvSpPr/>
          <p:nvPr/>
        </p:nvSpPr>
        <p:spPr>
          <a:xfrm>
            <a:off x="11870401" y="6536401"/>
            <a:ext cx="321600" cy="3216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2</a:t>
            </a:r>
            <a:endParaRPr sz="1800" b="0" i="0" u="none" strike="noStrike" cap="none">
              <a:solidFill>
                <a:schemeClr val="lt1"/>
              </a:solidFill>
              <a:latin typeface="Calibri"/>
              <a:ea typeface="Calibri"/>
              <a:cs typeface="Calibri"/>
              <a:sym typeface="Calibri"/>
            </a:endParaRPr>
          </a:p>
        </p:txBody>
      </p:sp>
      <p:sp>
        <p:nvSpPr>
          <p:cNvPr id="498" name="Google Shape;498;p54"/>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01D2-1C43-7056-31C2-62CDDB4EE702}"/>
              </a:ext>
            </a:extLst>
          </p:cNvPr>
          <p:cNvSpPr>
            <a:spLocks noGrp="1"/>
          </p:cNvSpPr>
          <p:nvPr>
            <p:ph type="title"/>
          </p:nvPr>
        </p:nvSpPr>
        <p:spPr/>
        <p:txBody>
          <a:bodyPr/>
          <a:lstStyle/>
          <a:p>
            <a:r>
              <a:rPr lang="en-GB" dirty="0"/>
              <a:t>Future tasks</a:t>
            </a:r>
            <a:br>
              <a:rPr lang="en-GB" dirty="0"/>
            </a:br>
            <a:endParaRPr lang="en-US" dirty="0"/>
          </a:p>
        </p:txBody>
      </p:sp>
      <p:sp>
        <p:nvSpPr>
          <p:cNvPr id="3" name="Text Placeholder 2">
            <a:extLst>
              <a:ext uri="{FF2B5EF4-FFF2-40B4-BE49-F238E27FC236}">
                <a16:creationId xmlns:a16="http://schemas.microsoft.com/office/drawing/2014/main" id="{4539F2C0-FCF4-45A9-D490-33DDE64B28E6}"/>
              </a:ext>
            </a:extLst>
          </p:cNvPr>
          <p:cNvSpPr>
            <a:spLocks noGrp="1"/>
          </p:cNvSpPr>
          <p:nvPr>
            <p:ph type="body" idx="1"/>
          </p:nvPr>
        </p:nvSpPr>
        <p:spPr/>
        <p:txBody>
          <a:bodyPr/>
          <a:lstStyle/>
          <a:p>
            <a:r>
              <a:rPr lang="en-US" dirty="0"/>
              <a:t>When uploading files to ECS through browser, it is to COPO first, and then to ECS. Will try to upload to ECS directly</a:t>
            </a:r>
          </a:p>
          <a:p>
            <a:endParaRPr lang="en-US" dirty="0"/>
          </a:p>
          <a:p>
            <a:r>
              <a:rPr lang="en-US" dirty="0"/>
              <a:t>For assembly submission, we can’t select RUN accession but write it down manually.  Will try to let user select the RUN from the same profile</a:t>
            </a:r>
          </a:p>
          <a:p>
            <a:endParaRPr lang="en-US" dirty="0"/>
          </a:p>
          <a:p>
            <a:r>
              <a:rPr lang="en-US" dirty="0"/>
              <a:t>Welcome any suggestions</a:t>
            </a:r>
          </a:p>
        </p:txBody>
      </p:sp>
      <p:sp>
        <p:nvSpPr>
          <p:cNvPr id="4" name="Google Shape;498;p54">
            <a:extLst>
              <a:ext uri="{FF2B5EF4-FFF2-40B4-BE49-F238E27FC236}">
                <a16:creationId xmlns:a16="http://schemas.microsoft.com/office/drawing/2014/main" id="{2A9623EC-BEAF-F66B-5025-ACC06A396F0F}"/>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spTree>
    <p:extLst>
      <p:ext uri="{BB962C8B-B14F-4D97-AF65-F5344CB8AC3E}">
        <p14:creationId xmlns:p14="http://schemas.microsoft.com/office/powerpoint/2010/main" val="2164698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752" name="Google Shape;752;p74"/>
          <p:cNvPicPr preferRelativeResize="0"/>
          <p:nvPr/>
        </p:nvPicPr>
        <p:blipFill>
          <a:blip r:embed="rId3">
            <a:alphaModFix/>
          </a:blip>
          <a:stretch>
            <a:fillRect/>
          </a:stretch>
        </p:blipFill>
        <p:spPr>
          <a:xfrm>
            <a:off x="2826200" y="2895975"/>
            <a:ext cx="2003349" cy="2003349"/>
          </a:xfrm>
          <a:prstGeom prst="rect">
            <a:avLst/>
          </a:prstGeom>
          <a:noFill/>
          <a:ln>
            <a:noFill/>
          </a:ln>
        </p:spPr>
      </p:pic>
      <p:sp>
        <p:nvSpPr>
          <p:cNvPr id="753" name="Google Shape;753;p74"/>
          <p:cNvSpPr txBox="1">
            <a:spLocks noGrp="1"/>
          </p:cNvSpPr>
          <p:nvPr>
            <p:ph type="title"/>
          </p:nvPr>
        </p:nvSpPr>
        <p:spPr>
          <a:xfrm>
            <a:off x="541173" y="188640"/>
            <a:ext cx="11137200" cy="114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61F16"/>
              </a:buClr>
              <a:buSzPts val="2800"/>
              <a:buFont typeface="Arial"/>
              <a:buNone/>
            </a:pPr>
            <a:r>
              <a:rPr lang="en-GB" dirty="0"/>
              <a:t>Need to submit data to ENA?</a:t>
            </a:r>
            <a:endParaRPr dirty="0"/>
          </a:p>
        </p:txBody>
      </p:sp>
      <p:sp>
        <p:nvSpPr>
          <p:cNvPr id="754" name="Google Shape;754;p74"/>
          <p:cNvSpPr txBox="1">
            <a:spLocks noGrp="1"/>
          </p:cNvSpPr>
          <p:nvPr>
            <p:ph type="body" idx="1"/>
          </p:nvPr>
        </p:nvSpPr>
        <p:spPr>
          <a:xfrm>
            <a:off x="669900" y="1219278"/>
            <a:ext cx="11137200" cy="2003400"/>
          </a:xfrm>
          <a:prstGeom prst="rect">
            <a:avLst/>
          </a:prstGeom>
          <a:noFill/>
          <a:ln>
            <a:noFill/>
          </a:ln>
        </p:spPr>
        <p:txBody>
          <a:bodyPr spcFirstLastPara="1" wrap="square" lIns="91425" tIns="45700" rIns="91425" bIns="45700" anchor="t" anchorCtr="0">
            <a:normAutofit/>
          </a:bodyPr>
          <a:lstStyle/>
          <a:p>
            <a:pPr marL="457200" lvl="0" indent="-381000" algn="l" rtl="0">
              <a:spcBef>
                <a:spcPts val="0"/>
              </a:spcBef>
              <a:spcAft>
                <a:spcPts val="0"/>
              </a:spcAft>
              <a:buSzPts val="2400"/>
              <a:buChar char="•"/>
            </a:pPr>
            <a:r>
              <a:rPr lang="en-GB" sz="2400"/>
              <a:t>Submit your data to COPO by visiting: </a:t>
            </a:r>
            <a:r>
              <a:rPr lang="en-GB" sz="2400" u="sng">
                <a:solidFill>
                  <a:srgbClr val="4E515A"/>
                </a:solidFill>
                <a:hlinkClick r:id="rId4">
                  <a:extLst>
                    <a:ext uri="{A12FA001-AC4F-418D-AE19-62706E023703}">
                      <ahyp:hlinkClr xmlns:ahyp="http://schemas.microsoft.com/office/drawing/2018/hyperlinkcolor" val="tx"/>
                    </a:ext>
                  </a:extLst>
                </a:hlinkClick>
              </a:rPr>
              <a:t>https://copo-project.org/copo</a:t>
            </a:r>
            <a:endParaRPr sz="2400" u="sng">
              <a:solidFill>
                <a:srgbClr val="4E515A"/>
              </a:solidFill>
            </a:endParaRPr>
          </a:p>
          <a:p>
            <a:pPr marL="457200" lvl="0" indent="0" algn="l" rtl="0">
              <a:spcBef>
                <a:spcPts val="0"/>
              </a:spcBef>
              <a:spcAft>
                <a:spcPts val="0"/>
              </a:spcAft>
              <a:buNone/>
            </a:pPr>
            <a:endParaRPr sz="2400" u="sng"/>
          </a:p>
          <a:p>
            <a:pPr marL="457200" lvl="0" indent="0" algn="l" rtl="0">
              <a:spcBef>
                <a:spcPts val="0"/>
              </a:spcBef>
              <a:spcAft>
                <a:spcPts val="0"/>
              </a:spcAft>
              <a:buNone/>
            </a:pPr>
            <a:r>
              <a:rPr lang="en-GB" sz="2400"/>
              <a:t> </a:t>
            </a:r>
            <a:endParaRPr sz="2400"/>
          </a:p>
          <a:p>
            <a:pPr marL="457200" lvl="0" indent="-381000" algn="l" rtl="0">
              <a:spcBef>
                <a:spcPts val="0"/>
              </a:spcBef>
              <a:spcAft>
                <a:spcPts val="0"/>
              </a:spcAft>
              <a:buSzPts val="2400"/>
              <a:buChar char="•"/>
            </a:pPr>
            <a:r>
              <a:rPr lang="en-GB" sz="2400"/>
              <a:t>If you encounter any issues or have enquiries, contact the COPO team who would be happy to assist you.</a:t>
            </a:r>
            <a:endParaRPr sz="2400"/>
          </a:p>
        </p:txBody>
      </p:sp>
      <p:sp>
        <p:nvSpPr>
          <p:cNvPr id="755" name="Google Shape;755;p74"/>
          <p:cNvSpPr/>
          <p:nvPr/>
        </p:nvSpPr>
        <p:spPr>
          <a:xfrm>
            <a:off x="11742150" y="6536400"/>
            <a:ext cx="449700" cy="3216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22</a:t>
            </a:r>
            <a:endParaRPr sz="1800" b="0" i="0" u="none" strike="noStrike" cap="none">
              <a:solidFill>
                <a:schemeClr val="lt1"/>
              </a:solidFill>
              <a:latin typeface="Calibri"/>
              <a:ea typeface="Calibri"/>
              <a:cs typeface="Calibri"/>
              <a:sym typeface="Calibri"/>
            </a:endParaRPr>
          </a:p>
        </p:txBody>
      </p:sp>
      <p:sp>
        <p:nvSpPr>
          <p:cNvPr id="756" name="Google Shape;756;p74"/>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sp>
        <p:nvSpPr>
          <p:cNvPr id="757" name="Google Shape;757;p74"/>
          <p:cNvSpPr txBox="1">
            <a:spLocks noGrp="1"/>
          </p:cNvSpPr>
          <p:nvPr>
            <p:ph type="body" idx="1"/>
          </p:nvPr>
        </p:nvSpPr>
        <p:spPr>
          <a:xfrm>
            <a:off x="4715275" y="3663725"/>
            <a:ext cx="3600300" cy="526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GB" sz="2400"/>
              <a:t>ei.copo@earlham.ac.uk</a:t>
            </a:r>
            <a:endParaRPr sz="2400"/>
          </a:p>
        </p:txBody>
      </p:sp>
      <p:pic>
        <p:nvPicPr>
          <p:cNvPr id="758" name="Google Shape;758;p74"/>
          <p:cNvPicPr preferRelativeResize="0"/>
          <p:nvPr/>
        </p:nvPicPr>
        <p:blipFill>
          <a:blip r:embed="rId5">
            <a:alphaModFix/>
          </a:blip>
          <a:stretch>
            <a:fillRect/>
          </a:stretch>
        </p:blipFill>
        <p:spPr>
          <a:xfrm>
            <a:off x="1738000" y="4575400"/>
            <a:ext cx="2895025" cy="1610275"/>
          </a:xfrm>
          <a:prstGeom prst="rect">
            <a:avLst/>
          </a:prstGeom>
          <a:noFill/>
          <a:ln>
            <a:noFill/>
          </a:ln>
        </p:spPr>
      </p:pic>
      <p:sp>
        <p:nvSpPr>
          <p:cNvPr id="759" name="Google Shape;759;p74"/>
          <p:cNvSpPr txBox="1">
            <a:spLocks noGrp="1"/>
          </p:cNvSpPr>
          <p:nvPr>
            <p:ph type="body" idx="1"/>
          </p:nvPr>
        </p:nvSpPr>
        <p:spPr>
          <a:xfrm>
            <a:off x="4752075" y="5130075"/>
            <a:ext cx="4702500" cy="688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GB" sz="2400"/>
              <a:t>http://copo-docs.readthedocs.io</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5"/>
          <p:cNvSpPr txBox="1">
            <a:spLocks noGrp="1"/>
          </p:cNvSpPr>
          <p:nvPr>
            <p:ph type="body" idx="1"/>
          </p:nvPr>
        </p:nvSpPr>
        <p:spPr>
          <a:xfrm>
            <a:off x="567003" y="1255025"/>
            <a:ext cx="1524600" cy="2880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sz="1400"/>
              <a:t>Felix Shaw</a:t>
            </a:r>
            <a:endParaRPr sz="1400"/>
          </a:p>
        </p:txBody>
      </p:sp>
      <p:sp>
        <p:nvSpPr>
          <p:cNvPr id="766" name="Google Shape;766;p75"/>
          <p:cNvSpPr txBox="1">
            <a:spLocks noGrp="1"/>
          </p:cNvSpPr>
          <p:nvPr>
            <p:ph type="body" idx="2"/>
          </p:nvPr>
        </p:nvSpPr>
        <p:spPr>
          <a:xfrm>
            <a:off x="2091003" y="1233625"/>
            <a:ext cx="2459976" cy="288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sz="1400" dirty="0"/>
              <a:t>Aaliyah Providence</a:t>
            </a:r>
            <a:endParaRPr sz="1400" dirty="0"/>
          </a:p>
        </p:txBody>
      </p:sp>
      <p:sp>
        <p:nvSpPr>
          <p:cNvPr id="767" name="Google Shape;767;p75"/>
          <p:cNvSpPr txBox="1">
            <a:spLocks noGrp="1"/>
          </p:cNvSpPr>
          <p:nvPr>
            <p:ph type="body" idx="3"/>
          </p:nvPr>
        </p:nvSpPr>
        <p:spPr>
          <a:xfrm>
            <a:off x="719402" y="822975"/>
            <a:ext cx="2317200" cy="36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1200"/>
              <a:buNone/>
            </a:pPr>
            <a:r>
              <a:rPr lang="en-GB" sz="1400">
                <a:latin typeface="Arial"/>
                <a:ea typeface="Arial"/>
                <a:cs typeface="Arial"/>
                <a:sym typeface="Arial"/>
              </a:rPr>
              <a:t>Papatheodorou Group</a:t>
            </a:r>
            <a:endParaRPr sz="1500"/>
          </a:p>
        </p:txBody>
      </p:sp>
      <p:sp>
        <p:nvSpPr>
          <p:cNvPr id="768" name="Google Shape;768;p75"/>
          <p:cNvSpPr txBox="1"/>
          <p:nvPr/>
        </p:nvSpPr>
        <p:spPr>
          <a:xfrm>
            <a:off x="719400" y="1889500"/>
            <a:ext cx="5537400" cy="11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chemeClr val="lt1"/>
                </a:solidFill>
                <a:latin typeface="Roboto"/>
                <a:ea typeface="Roboto"/>
                <a:cs typeface="Roboto"/>
                <a:sym typeface="Roboto"/>
              </a:rPr>
              <a:t>The Collaborative OPen Omics (COPO) project is supported by the Biotechnology and Biological Sciences Research Council (BBSRC), part of UK Research and Innovation, through the Cellular Genomics (CELLGEN) Grant BBS/E/ER/230001A, Data Infrastructure and Algorithms Group Grant EI-G-Data,  Decoding Biodiversity (DECODE): Development of Novel Experimental and Bioinformatic Tools for Genomic Diversity and Analysis Grant BBS/E/ER/230002A and EI - Darwin Tree of Life Grant GP182.</a:t>
            </a:r>
            <a:endParaRPr sz="1100">
              <a:solidFill>
                <a:schemeClr val="lt1"/>
              </a:solidFill>
              <a:latin typeface="Roboto"/>
              <a:ea typeface="Roboto"/>
              <a:cs typeface="Roboto"/>
              <a:sym typeface="Roboto"/>
            </a:endParaRPr>
          </a:p>
        </p:txBody>
      </p:sp>
      <p:sp>
        <p:nvSpPr>
          <p:cNvPr id="769" name="Google Shape;769;p75"/>
          <p:cNvSpPr txBox="1">
            <a:spLocks noGrp="1"/>
          </p:cNvSpPr>
          <p:nvPr>
            <p:ph type="title"/>
          </p:nvPr>
        </p:nvSpPr>
        <p:spPr>
          <a:xfrm>
            <a:off x="541175" y="188650"/>
            <a:ext cx="3494100" cy="554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61F16"/>
              </a:buClr>
              <a:buSzPts val="2800"/>
              <a:buFont typeface="Arial"/>
              <a:buNone/>
            </a:pPr>
            <a:r>
              <a:rPr lang="en-GB" sz="2800">
                <a:solidFill>
                  <a:schemeClr val="lt1"/>
                </a:solidFill>
              </a:rPr>
              <a:t>Acknowledgements</a:t>
            </a:r>
            <a:endParaRPr sz="2800">
              <a:solidFill>
                <a:schemeClr val="lt1"/>
              </a:solidFill>
            </a:endParaRPr>
          </a:p>
        </p:txBody>
      </p:sp>
      <p:pic>
        <p:nvPicPr>
          <p:cNvPr id="770" name="Google Shape;770;p75" descr="White text on a black background&#10;&#10;Description automatically generated"/>
          <p:cNvPicPr preferRelativeResize="0"/>
          <p:nvPr/>
        </p:nvPicPr>
        <p:blipFill rotWithShape="1">
          <a:blip r:embed="rId3">
            <a:alphaModFix/>
          </a:blip>
          <a:srcRect/>
          <a:stretch/>
        </p:blipFill>
        <p:spPr>
          <a:xfrm>
            <a:off x="752075" y="4148775"/>
            <a:ext cx="1465476" cy="466424"/>
          </a:xfrm>
          <a:prstGeom prst="rect">
            <a:avLst/>
          </a:prstGeom>
          <a:noFill/>
          <a:ln>
            <a:noFill/>
          </a:ln>
        </p:spPr>
      </p:pic>
      <p:pic>
        <p:nvPicPr>
          <p:cNvPr id="771" name="Google Shape;771;p75" descr="A black background with white text&#10;&#10;Description automatically generated"/>
          <p:cNvPicPr preferRelativeResize="0"/>
          <p:nvPr/>
        </p:nvPicPr>
        <p:blipFill rotWithShape="1">
          <a:blip r:embed="rId4">
            <a:alphaModFix/>
          </a:blip>
          <a:srcRect/>
          <a:stretch/>
        </p:blipFill>
        <p:spPr>
          <a:xfrm>
            <a:off x="778650" y="3365625"/>
            <a:ext cx="1465475" cy="466425"/>
          </a:xfrm>
          <a:prstGeom prst="rect">
            <a:avLst/>
          </a:prstGeom>
          <a:noFill/>
          <a:ln>
            <a:noFill/>
          </a:ln>
        </p:spPr>
      </p:pic>
      <p:pic>
        <p:nvPicPr>
          <p:cNvPr id="772" name="Google Shape;772;p75"/>
          <p:cNvPicPr preferRelativeResize="0"/>
          <p:nvPr/>
        </p:nvPicPr>
        <p:blipFill rotWithShape="1">
          <a:blip r:embed="rId5">
            <a:alphaModFix/>
          </a:blip>
          <a:srcRect t="26612" b="26608"/>
          <a:stretch/>
        </p:blipFill>
        <p:spPr>
          <a:xfrm>
            <a:off x="2688575" y="4027725"/>
            <a:ext cx="1373475" cy="653650"/>
          </a:xfrm>
          <a:prstGeom prst="rect">
            <a:avLst/>
          </a:prstGeom>
          <a:noFill/>
          <a:ln>
            <a:noFill/>
          </a:ln>
        </p:spPr>
      </p:pic>
      <p:pic>
        <p:nvPicPr>
          <p:cNvPr id="773" name="Google Shape;773;p75"/>
          <p:cNvPicPr preferRelativeResize="0"/>
          <p:nvPr/>
        </p:nvPicPr>
        <p:blipFill rotWithShape="1">
          <a:blip r:embed="rId6">
            <a:alphaModFix/>
          </a:blip>
          <a:srcRect l="1681" r="1671"/>
          <a:stretch/>
        </p:blipFill>
        <p:spPr>
          <a:xfrm>
            <a:off x="2688575" y="3271975"/>
            <a:ext cx="1160725" cy="554800"/>
          </a:xfrm>
          <a:prstGeom prst="rect">
            <a:avLst/>
          </a:prstGeom>
          <a:noFill/>
          <a:ln>
            <a:noFill/>
          </a:ln>
        </p:spPr>
      </p:pic>
      <p:pic>
        <p:nvPicPr>
          <p:cNvPr id="774" name="Google Shape;774;p75"/>
          <p:cNvPicPr preferRelativeResize="0"/>
          <p:nvPr/>
        </p:nvPicPr>
        <p:blipFill rotWithShape="1">
          <a:blip r:embed="rId7">
            <a:alphaModFix/>
          </a:blip>
          <a:srcRect t="7741" b="7749"/>
          <a:stretch/>
        </p:blipFill>
        <p:spPr>
          <a:xfrm>
            <a:off x="4381975" y="3229650"/>
            <a:ext cx="1242200" cy="597125"/>
          </a:xfrm>
          <a:prstGeom prst="rect">
            <a:avLst/>
          </a:prstGeom>
          <a:noFill/>
          <a:ln>
            <a:noFill/>
          </a:ln>
        </p:spPr>
      </p:pic>
      <p:pic>
        <p:nvPicPr>
          <p:cNvPr id="775" name="Google Shape;775;p75"/>
          <p:cNvPicPr preferRelativeResize="0"/>
          <p:nvPr/>
        </p:nvPicPr>
        <p:blipFill>
          <a:blip r:embed="rId8">
            <a:alphaModFix/>
          </a:blip>
          <a:stretch>
            <a:fillRect/>
          </a:stretch>
        </p:blipFill>
        <p:spPr>
          <a:xfrm>
            <a:off x="4434875" y="4082700"/>
            <a:ext cx="1373475" cy="554800"/>
          </a:xfrm>
          <a:prstGeom prst="rect">
            <a:avLst/>
          </a:prstGeom>
          <a:noFill/>
          <a:ln>
            <a:noFill/>
          </a:ln>
        </p:spPr>
      </p:pic>
      <p:sp>
        <p:nvSpPr>
          <p:cNvPr id="776" name="Google Shape;776;p75"/>
          <p:cNvSpPr txBox="1">
            <a:spLocks noGrp="1"/>
          </p:cNvSpPr>
          <p:nvPr>
            <p:ph type="body" idx="2"/>
          </p:nvPr>
        </p:nvSpPr>
        <p:spPr>
          <a:xfrm>
            <a:off x="7588750" y="4793837"/>
            <a:ext cx="1875300" cy="288000"/>
          </a:xfrm>
          <a:prstGeom prst="rect">
            <a:avLst/>
          </a:prstGeom>
          <a:noFill/>
          <a:ln>
            <a:noFill/>
          </a:ln>
        </p:spPr>
        <p:txBody>
          <a:bodyPr spcFirstLastPara="1" wrap="square" lIns="91425" tIns="45700" rIns="91425" bIns="45700" anchor="t" anchorCtr="0">
            <a:noAutofit/>
          </a:bodyPr>
          <a:lstStyle/>
          <a:p>
            <a:pPr marL="457200" lvl="0" indent="-317500" algn="r" rtl="0">
              <a:spcBef>
                <a:spcPts val="0"/>
              </a:spcBef>
              <a:spcAft>
                <a:spcPts val="0"/>
              </a:spcAft>
              <a:buSzPts val="1400"/>
              <a:buChar char="●"/>
            </a:pPr>
            <a:r>
              <a:rPr lang="en-GB" sz="1400"/>
              <a:t>Nancy Holroyd</a:t>
            </a:r>
            <a:endParaRPr sz="1400"/>
          </a:p>
        </p:txBody>
      </p:sp>
      <p:sp>
        <p:nvSpPr>
          <p:cNvPr id="777" name="Google Shape;777;p75"/>
          <p:cNvSpPr txBox="1">
            <a:spLocks noGrp="1"/>
          </p:cNvSpPr>
          <p:nvPr>
            <p:ph type="body" idx="2"/>
          </p:nvPr>
        </p:nvSpPr>
        <p:spPr>
          <a:xfrm>
            <a:off x="7667275" y="5095112"/>
            <a:ext cx="1373400" cy="36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sz="1400"/>
              <a:t>Ian Still </a:t>
            </a:r>
            <a:endParaRPr sz="1400"/>
          </a:p>
        </p:txBody>
      </p:sp>
      <p:sp>
        <p:nvSpPr>
          <p:cNvPr id="778" name="Google Shape;778;p75"/>
          <p:cNvSpPr txBox="1">
            <a:spLocks noGrp="1"/>
          </p:cNvSpPr>
          <p:nvPr>
            <p:ph type="body" idx="3"/>
          </p:nvPr>
        </p:nvSpPr>
        <p:spPr>
          <a:xfrm>
            <a:off x="7200175" y="4153587"/>
            <a:ext cx="2517000" cy="3606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lt1"/>
              </a:buClr>
              <a:buSzPts val="1200"/>
              <a:buNone/>
            </a:pPr>
            <a:r>
              <a:rPr lang="en-GB" sz="1400">
                <a:latin typeface="Arial"/>
                <a:ea typeface="Arial"/>
                <a:cs typeface="Arial"/>
                <a:sym typeface="Arial"/>
              </a:rPr>
              <a:t>Wellcome Sanger Institute</a:t>
            </a:r>
            <a:endParaRPr sz="1400">
              <a:latin typeface="Arial"/>
              <a:ea typeface="Arial"/>
              <a:cs typeface="Arial"/>
              <a:sym typeface="Arial"/>
            </a:endParaRPr>
          </a:p>
        </p:txBody>
      </p:sp>
      <p:sp>
        <p:nvSpPr>
          <p:cNvPr id="779" name="Google Shape;779;p75"/>
          <p:cNvSpPr txBox="1">
            <a:spLocks noGrp="1"/>
          </p:cNvSpPr>
          <p:nvPr>
            <p:ph type="body" idx="2"/>
          </p:nvPr>
        </p:nvSpPr>
        <p:spPr>
          <a:xfrm>
            <a:off x="7512550" y="929825"/>
            <a:ext cx="1875300" cy="288000"/>
          </a:xfrm>
          <a:prstGeom prst="rect">
            <a:avLst/>
          </a:prstGeom>
          <a:noFill/>
          <a:ln>
            <a:noFill/>
          </a:ln>
        </p:spPr>
        <p:txBody>
          <a:bodyPr spcFirstLastPara="1" wrap="square" lIns="91425" tIns="45700" rIns="91425" bIns="45700" anchor="t" anchorCtr="0">
            <a:noAutofit/>
          </a:bodyPr>
          <a:lstStyle/>
          <a:p>
            <a:pPr marL="457200" lvl="0" indent="-317500" algn="r" rtl="0">
              <a:spcBef>
                <a:spcPts val="0"/>
              </a:spcBef>
              <a:spcAft>
                <a:spcPts val="0"/>
              </a:spcAft>
              <a:buSzPts val="1400"/>
              <a:buChar char="●"/>
            </a:pPr>
            <a:r>
              <a:rPr lang="en-GB" sz="1400"/>
              <a:t>Rita Monteiro</a:t>
            </a:r>
            <a:endParaRPr sz="1400"/>
          </a:p>
        </p:txBody>
      </p:sp>
      <p:sp>
        <p:nvSpPr>
          <p:cNvPr id="780" name="Google Shape;780;p75"/>
          <p:cNvSpPr txBox="1">
            <a:spLocks noGrp="1"/>
          </p:cNvSpPr>
          <p:nvPr>
            <p:ph type="body" idx="2"/>
          </p:nvPr>
        </p:nvSpPr>
        <p:spPr>
          <a:xfrm>
            <a:off x="7667275" y="1612100"/>
            <a:ext cx="1958400" cy="36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sz="1400" dirty="0"/>
              <a:t>Astrid </a:t>
            </a:r>
            <a:r>
              <a:rPr lang="en-GB" sz="1400" dirty="0" err="1"/>
              <a:t>Böhne</a:t>
            </a:r>
            <a:endParaRPr sz="1400" dirty="0"/>
          </a:p>
        </p:txBody>
      </p:sp>
      <p:sp>
        <p:nvSpPr>
          <p:cNvPr id="781" name="Google Shape;781;p75"/>
          <p:cNvSpPr txBox="1">
            <a:spLocks noGrp="1"/>
          </p:cNvSpPr>
          <p:nvPr>
            <p:ph type="body" idx="3"/>
          </p:nvPr>
        </p:nvSpPr>
        <p:spPr>
          <a:xfrm>
            <a:off x="7272600" y="670575"/>
            <a:ext cx="1797600" cy="36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1200"/>
              <a:buNone/>
            </a:pPr>
            <a:r>
              <a:rPr lang="en-GB" sz="1400">
                <a:latin typeface="Arial"/>
                <a:ea typeface="Arial"/>
                <a:cs typeface="Arial"/>
                <a:sym typeface="Arial"/>
              </a:rPr>
              <a:t>BGE project</a:t>
            </a:r>
            <a:endParaRPr sz="1400">
              <a:latin typeface="Arial"/>
              <a:ea typeface="Arial"/>
              <a:cs typeface="Arial"/>
              <a:sym typeface="Arial"/>
            </a:endParaRPr>
          </a:p>
        </p:txBody>
      </p:sp>
      <p:sp>
        <p:nvSpPr>
          <p:cNvPr id="782" name="Google Shape;782;p75"/>
          <p:cNvSpPr txBox="1">
            <a:spLocks noGrp="1"/>
          </p:cNvSpPr>
          <p:nvPr>
            <p:ph type="body" idx="3"/>
          </p:nvPr>
        </p:nvSpPr>
        <p:spPr>
          <a:xfrm>
            <a:off x="7272601" y="1280175"/>
            <a:ext cx="1589100" cy="36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1200"/>
              <a:buNone/>
            </a:pPr>
            <a:r>
              <a:rPr lang="en-GB" sz="1400">
                <a:latin typeface="Arial"/>
                <a:ea typeface="Arial"/>
                <a:cs typeface="Arial"/>
                <a:sym typeface="Arial"/>
              </a:rPr>
              <a:t>ERGA project</a:t>
            </a:r>
            <a:endParaRPr sz="1400">
              <a:latin typeface="Arial"/>
              <a:ea typeface="Arial"/>
              <a:cs typeface="Arial"/>
              <a:sym typeface="Arial"/>
            </a:endParaRPr>
          </a:p>
        </p:txBody>
      </p:sp>
      <p:sp>
        <p:nvSpPr>
          <p:cNvPr id="783" name="Google Shape;783;p75"/>
          <p:cNvSpPr txBox="1">
            <a:spLocks noGrp="1"/>
          </p:cNvSpPr>
          <p:nvPr>
            <p:ph type="body" idx="2"/>
          </p:nvPr>
        </p:nvSpPr>
        <p:spPr>
          <a:xfrm>
            <a:off x="7664950" y="2374100"/>
            <a:ext cx="2371500" cy="36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sz="1400"/>
              <a:t>Seanna McTaggart</a:t>
            </a:r>
            <a:endParaRPr sz="1400"/>
          </a:p>
        </p:txBody>
      </p:sp>
      <p:sp>
        <p:nvSpPr>
          <p:cNvPr id="784" name="Google Shape;784;p75"/>
          <p:cNvSpPr txBox="1">
            <a:spLocks noGrp="1"/>
          </p:cNvSpPr>
          <p:nvPr>
            <p:ph type="body" idx="3"/>
          </p:nvPr>
        </p:nvSpPr>
        <p:spPr>
          <a:xfrm>
            <a:off x="7272601" y="2042175"/>
            <a:ext cx="1589100" cy="360600"/>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Clr>
                <a:schemeClr val="lt1"/>
              </a:buClr>
              <a:buSzPct val="85714"/>
              <a:buNone/>
            </a:pPr>
            <a:r>
              <a:rPr lang="en-GB" sz="1400">
                <a:latin typeface="Arial"/>
                <a:ea typeface="Arial"/>
                <a:cs typeface="Arial"/>
                <a:sym typeface="Arial"/>
              </a:rPr>
              <a:t>Earlham Institute</a:t>
            </a:r>
            <a:endParaRPr sz="1400">
              <a:latin typeface="Arial"/>
              <a:ea typeface="Arial"/>
              <a:cs typeface="Arial"/>
              <a:sym typeface="Arial"/>
            </a:endParaRPr>
          </a:p>
        </p:txBody>
      </p:sp>
      <p:sp>
        <p:nvSpPr>
          <p:cNvPr id="785" name="Google Shape;785;p75"/>
          <p:cNvSpPr txBox="1">
            <a:spLocks noGrp="1"/>
          </p:cNvSpPr>
          <p:nvPr>
            <p:ph type="body" idx="2"/>
          </p:nvPr>
        </p:nvSpPr>
        <p:spPr>
          <a:xfrm>
            <a:off x="7664950" y="3069300"/>
            <a:ext cx="2769900" cy="36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sz="1400"/>
              <a:t>Krister Jazz Urog (Alumni)</a:t>
            </a:r>
            <a:endParaRPr sz="1400"/>
          </a:p>
        </p:txBody>
      </p:sp>
      <p:sp>
        <p:nvSpPr>
          <p:cNvPr id="786" name="Google Shape;786;p75"/>
          <p:cNvSpPr txBox="1">
            <a:spLocks noGrp="1"/>
          </p:cNvSpPr>
          <p:nvPr>
            <p:ph type="body" idx="2"/>
          </p:nvPr>
        </p:nvSpPr>
        <p:spPr>
          <a:xfrm>
            <a:off x="7502200" y="2758625"/>
            <a:ext cx="1797600" cy="288000"/>
          </a:xfrm>
          <a:prstGeom prst="rect">
            <a:avLst/>
          </a:prstGeom>
          <a:noFill/>
          <a:ln>
            <a:noFill/>
          </a:ln>
        </p:spPr>
        <p:txBody>
          <a:bodyPr spcFirstLastPara="1" wrap="square" lIns="91425" tIns="45700" rIns="91425" bIns="45700" anchor="t" anchorCtr="0">
            <a:noAutofit/>
          </a:bodyPr>
          <a:lstStyle/>
          <a:p>
            <a:pPr marL="457200" lvl="0" indent="-317500" algn="r" rtl="0">
              <a:spcBef>
                <a:spcPts val="0"/>
              </a:spcBef>
              <a:spcAft>
                <a:spcPts val="0"/>
              </a:spcAft>
              <a:buSzPts val="1400"/>
              <a:buChar char="●"/>
            </a:pPr>
            <a:r>
              <a:rPr lang="en-GB" sz="1400"/>
              <a:t>David Wright</a:t>
            </a:r>
            <a:endParaRPr sz="1400"/>
          </a:p>
        </p:txBody>
      </p:sp>
      <p:sp>
        <p:nvSpPr>
          <p:cNvPr id="787" name="Google Shape;787;p75"/>
          <p:cNvSpPr txBox="1">
            <a:spLocks noGrp="1"/>
          </p:cNvSpPr>
          <p:nvPr>
            <p:ph type="body" idx="2"/>
          </p:nvPr>
        </p:nvSpPr>
        <p:spPr>
          <a:xfrm>
            <a:off x="7673375" y="4485512"/>
            <a:ext cx="1690500" cy="288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sz="1400"/>
              <a:t>Radka Platte</a:t>
            </a:r>
            <a:endParaRPr sz="1400"/>
          </a:p>
        </p:txBody>
      </p:sp>
      <p:sp>
        <p:nvSpPr>
          <p:cNvPr id="788" name="Google Shape;788;p75"/>
          <p:cNvSpPr txBox="1">
            <a:spLocks noGrp="1"/>
          </p:cNvSpPr>
          <p:nvPr>
            <p:ph type="body" idx="2"/>
          </p:nvPr>
        </p:nvSpPr>
        <p:spPr>
          <a:xfrm>
            <a:off x="7673375" y="3396150"/>
            <a:ext cx="1690500" cy="36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GB" sz="1400" dirty="0"/>
              <a:t>Will Nash</a:t>
            </a:r>
            <a:endParaRPr sz="1400" dirty="0"/>
          </a:p>
        </p:txBody>
      </p:sp>
      <p:sp>
        <p:nvSpPr>
          <p:cNvPr id="4" name="Google Shape;788;p75">
            <a:extLst>
              <a:ext uri="{FF2B5EF4-FFF2-40B4-BE49-F238E27FC236}">
                <a16:creationId xmlns:a16="http://schemas.microsoft.com/office/drawing/2014/main" id="{181241F2-AFEE-1F1E-9ECA-61F3E74A249F}"/>
              </a:ext>
            </a:extLst>
          </p:cNvPr>
          <p:cNvSpPr txBox="1">
            <a:spLocks/>
          </p:cNvSpPr>
          <p:nvPr/>
        </p:nvSpPr>
        <p:spPr>
          <a:xfrm>
            <a:off x="7686875" y="3710593"/>
            <a:ext cx="2030299" cy="360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240"/>
              </a:spcBef>
              <a:spcAft>
                <a:spcPts val="0"/>
              </a:spcAft>
              <a:buClr>
                <a:schemeClr val="lt1"/>
              </a:buClr>
              <a:buSzPts val="1200"/>
              <a:buFont typeface="Arial"/>
              <a:buNone/>
              <a:defRPr sz="1200" b="0" i="0" u="none" strike="noStrike" cap="none">
                <a:solidFill>
                  <a:schemeClr val="lt1"/>
                </a:solidFill>
                <a:latin typeface="Roboto"/>
                <a:ea typeface="Roboto"/>
                <a:cs typeface="Roboto"/>
                <a:sym typeface="Roboto"/>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indent="-317500">
              <a:spcBef>
                <a:spcPts val="0"/>
              </a:spcBef>
              <a:buSzPts val="1400"/>
              <a:buFont typeface="Arial"/>
              <a:buChar char="●"/>
            </a:pPr>
            <a:r>
              <a:rPr lang="en-GB" sz="1400" dirty="0"/>
              <a:t>Wilfried </a:t>
            </a:r>
            <a:r>
              <a:rPr lang="en-GB" sz="1400" dirty="0" err="1"/>
              <a:t>Haerty</a:t>
            </a:r>
            <a:endParaRPr lang="en-GB"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1960-C626-4146-6AEB-9EA3CA406B0E}"/>
              </a:ext>
            </a:extLst>
          </p:cNvPr>
          <p:cNvSpPr>
            <a:spLocks noGrp="1"/>
          </p:cNvSpPr>
          <p:nvPr>
            <p:ph type="title"/>
          </p:nvPr>
        </p:nvSpPr>
        <p:spPr/>
        <p:txBody>
          <a:bodyPr/>
          <a:lstStyle/>
          <a:p>
            <a:r>
              <a:rPr lang="en-GB" sz="2800" dirty="0"/>
              <a:t>Data Broker</a:t>
            </a:r>
            <a:br>
              <a:rPr lang="en-GB" sz="2800" dirty="0"/>
            </a:br>
            <a:endParaRPr lang="en-US" dirty="0"/>
          </a:p>
        </p:txBody>
      </p:sp>
      <p:sp>
        <p:nvSpPr>
          <p:cNvPr id="3" name="Text Placeholder 2">
            <a:extLst>
              <a:ext uri="{FF2B5EF4-FFF2-40B4-BE49-F238E27FC236}">
                <a16:creationId xmlns:a16="http://schemas.microsoft.com/office/drawing/2014/main" id="{AFC4D410-33E6-D451-4EB5-000A28DC3E99}"/>
              </a:ext>
            </a:extLst>
          </p:cNvPr>
          <p:cNvSpPr>
            <a:spLocks noGrp="1"/>
          </p:cNvSpPr>
          <p:nvPr>
            <p:ph type="body" idx="1"/>
          </p:nvPr>
        </p:nvSpPr>
        <p:spPr/>
        <p:txBody>
          <a:bodyPr/>
          <a:lstStyle/>
          <a:p>
            <a:r>
              <a:rPr lang="en-US" dirty="0"/>
              <a:t>Metadata</a:t>
            </a:r>
          </a:p>
          <a:p>
            <a:pPr lvl="1"/>
            <a:r>
              <a:rPr lang="en-US" dirty="0"/>
              <a:t>The data to describe the sample</a:t>
            </a:r>
          </a:p>
          <a:p>
            <a:pPr lvl="1"/>
            <a:r>
              <a:rPr lang="en-US" dirty="0"/>
              <a:t>The data to describe the data file</a:t>
            </a:r>
          </a:p>
          <a:p>
            <a:pPr marL="584200" lvl="1" indent="0">
              <a:buNone/>
            </a:pPr>
            <a:endParaRPr lang="en-US" dirty="0"/>
          </a:p>
          <a:p>
            <a:r>
              <a:rPr lang="en-US" dirty="0"/>
              <a:t>Data File</a:t>
            </a:r>
          </a:p>
          <a:p>
            <a:pPr lvl="1"/>
            <a:r>
              <a:rPr lang="en-US" dirty="0"/>
              <a:t>Raw reads</a:t>
            </a:r>
          </a:p>
          <a:p>
            <a:pPr lvl="1"/>
            <a:r>
              <a:rPr lang="en-US" dirty="0"/>
              <a:t>Assembly</a:t>
            </a:r>
          </a:p>
          <a:p>
            <a:pPr lvl="1"/>
            <a:r>
              <a:rPr lang="en-US" dirty="0"/>
              <a:t>Sequencing Annotation</a:t>
            </a:r>
          </a:p>
          <a:p>
            <a:pPr marL="584200" lvl="1" indent="0">
              <a:buNone/>
            </a:pPr>
            <a:endParaRPr lang="en-US" dirty="0"/>
          </a:p>
        </p:txBody>
      </p:sp>
      <p:sp>
        <p:nvSpPr>
          <p:cNvPr id="4" name="Google Shape;498;p54">
            <a:extLst>
              <a:ext uri="{FF2B5EF4-FFF2-40B4-BE49-F238E27FC236}">
                <a16:creationId xmlns:a16="http://schemas.microsoft.com/office/drawing/2014/main" id="{3326B49A-EE74-B6B8-7EB7-DBF8B3607222}"/>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spTree>
    <p:extLst>
      <p:ext uri="{BB962C8B-B14F-4D97-AF65-F5344CB8AC3E}">
        <p14:creationId xmlns:p14="http://schemas.microsoft.com/office/powerpoint/2010/main" val="230070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7762-1700-93A6-8701-18D2FBC72402}"/>
              </a:ext>
            </a:extLst>
          </p:cNvPr>
          <p:cNvSpPr>
            <a:spLocks noGrp="1"/>
          </p:cNvSpPr>
          <p:nvPr>
            <p:ph type="title"/>
          </p:nvPr>
        </p:nvSpPr>
        <p:spPr/>
        <p:txBody>
          <a:bodyPr/>
          <a:lstStyle/>
          <a:p>
            <a:r>
              <a:rPr lang="en-GB" sz="2800" dirty="0"/>
              <a:t>ENA READ Submission</a:t>
            </a:r>
            <a:br>
              <a:rPr lang="en-GB" sz="2800" dirty="0"/>
            </a:br>
            <a:endParaRPr lang="en-US" dirty="0"/>
          </a:p>
        </p:txBody>
      </p:sp>
      <p:sp>
        <p:nvSpPr>
          <p:cNvPr id="3" name="Text Placeholder 2">
            <a:extLst>
              <a:ext uri="{FF2B5EF4-FFF2-40B4-BE49-F238E27FC236}">
                <a16:creationId xmlns:a16="http://schemas.microsoft.com/office/drawing/2014/main" id="{F9820B5C-A80D-2C10-FEA3-E3065E02BEDA}"/>
              </a:ext>
            </a:extLst>
          </p:cNvPr>
          <p:cNvSpPr>
            <a:spLocks noGrp="1"/>
          </p:cNvSpPr>
          <p:nvPr>
            <p:ph type="body" idx="1"/>
          </p:nvPr>
        </p:nvSpPr>
        <p:spPr>
          <a:xfrm>
            <a:off x="527383" y="1484784"/>
            <a:ext cx="5873417" cy="4311352"/>
          </a:xfrm>
        </p:spPr>
        <p:txBody>
          <a:bodyPr>
            <a:normAutofit fontScale="92500" lnSpcReduction="20000"/>
          </a:bodyPr>
          <a:lstStyle/>
          <a:p>
            <a:r>
              <a:rPr lang="en-US" dirty="0"/>
              <a:t>RUN</a:t>
            </a:r>
          </a:p>
          <a:p>
            <a:pPr lvl="1"/>
            <a:r>
              <a:rPr lang="en-US" dirty="0"/>
              <a:t>RAW read files generated in a run of sequencing</a:t>
            </a:r>
          </a:p>
          <a:p>
            <a:pPr lvl="1"/>
            <a:r>
              <a:rPr lang="en-US" dirty="0"/>
              <a:t>Accession:  </a:t>
            </a:r>
            <a:r>
              <a:rPr lang="en-US" dirty="0" err="1"/>
              <a:t>ERRxxxxxx</a:t>
            </a:r>
            <a:endParaRPr lang="en-US" dirty="0"/>
          </a:p>
          <a:p>
            <a:pPr marL="584200" lvl="1" indent="0">
              <a:buNone/>
            </a:pPr>
            <a:endParaRPr lang="en-US" dirty="0"/>
          </a:p>
          <a:p>
            <a:r>
              <a:rPr lang="en-US" dirty="0"/>
              <a:t>Experiment</a:t>
            </a:r>
          </a:p>
          <a:p>
            <a:pPr lvl="1"/>
            <a:r>
              <a:rPr lang="en-US" dirty="0"/>
              <a:t>Metadata that describe the sample sequencing</a:t>
            </a:r>
          </a:p>
          <a:p>
            <a:pPr lvl="1"/>
            <a:r>
              <a:rPr lang="en-US" dirty="0"/>
              <a:t>Accession: </a:t>
            </a:r>
            <a:r>
              <a:rPr lang="en-US" dirty="0" err="1"/>
              <a:t>ERXxxxxxx</a:t>
            </a:r>
            <a:endParaRPr lang="en-US" dirty="0"/>
          </a:p>
          <a:p>
            <a:pPr marL="584200" lvl="1" indent="0">
              <a:buNone/>
            </a:pPr>
            <a:endParaRPr lang="en-US" dirty="0"/>
          </a:p>
          <a:p>
            <a:r>
              <a:rPr lang="en-US" dirty="0"/>
              <a:t>File Format</a:t>
            </a:r>
          </a:p>
          <a:p>
            <a:pPr lvl="1"/>
            <a:r>
              <a:rPr lang="en-US" dirty="0"/>
              <a:t>.</a:t>
            </a:r>
            <a:r>
              <a:rPr lang="en-US" dirty="0">
                <a:highlight>
                  <a:srgbClr val="FFFF00"/>
                </a:highlight>
              </a:rPr>
              <a:t>bam</a:t>
            </a:r>
            <a:r>
              <a:rPr lang="en-US" dirty="0"/>
              <a:t>, readable with </a:t>
            </a:r>
            <a:r>
              <a:rPr lang="en-US" dirty="0" err="1"/>
              <a:t>Samtools</a:t>
            </a:r>
            <a:endParaRPr lang="en-US" dirty="0"/>
          </a:p>
          <a:p>
            <a:pPr lvl="2"/>
            <a:r>
              <a:rPr lang="en-US" sz="1400" dirty="0" err="1"/>
              <a:t>PacBop</a:t>
            </a:r>
            <a:r>
              <a:rPr lang="en-US" sz="1400" dirty="0"/>
              <a:t> Bam Files</a:t>
            </a:r>
          </a:p>
          <a:p>
            <a:pPr lvl="3"/>
            <a:r>
              <a:rPr lang="en-US" sz="1000" dirty="0"/>
              <a:t>.</a:t>
            </a:r>
            <a:r>
              <a:rPr lang="en-US" sz="1000" dirty="0" err="1"/>
              <a:t>subreads.bam</a:t>
            </a:r>
            <a:endParaRPr lang="en-US" sz="1000" dirty="0"/>
          </a:p>
          <a:p>
            <a:pPr lvl="3"/>
            <a:r>
              <a:rPr lang="en-US" sz="1000" dirty="0"/>
              <a:t>.</a:t>
            </a:r>
            <a:r>
              <a:rPr lang="en-US" sz="1000" dirty="0" err="1"/>
              <a:t>css.bam</a:t>
            </a:r>
            <a:endParaRPr lang="en-US" sz="1000" dirty="0"/>
          </a:p>
          <a:p>
            <a:pPr lvl="1"/>
            <a:r>
              <a:rPr lang="en-US" dirty="0"/>
              <a:t>.</a:t>
            </a:r>
            <a:r>
              <a:rPr lang="en-US" dirty="0">
                <a:highlight>
                  <a:srgbClr val="FFFF00"/>
                </a:highlight>
              </a:rPr>
              <a:t>cram</a:t>
            </a:r>
            <a:r>
              <a:rPr lang="en-US" dirty="0"/>
              <a:t>, readable with </a:t>
            </a:r>
            <a:r>
              <a:rPr lang="en-US" dirty="0" err="1"/>
              <a:t>Samtools</a:t>
            </a:r>
            <a:endParaRPr lang="en-US" dirty="0"/>
          </a:p>
          <a:p>
            <a:pPr lvl="1"/>
            <a:r>
              <a:rPr lang="en-US" dirty="0"/>
              <a:t>multi </a:t>
            </a:r>
            <a:r>
              <a:rPr lang="en-US" dirty="0" err="1">
                <a:highlight>
                  <a:srgbClr val="FFFF00"/>
                </a:highlight>
              </a:rPr>
              <a:t>fastq</a:t>
            </a:r>
            <a:r>
              <a:rPr lang="en-US" dirty="0"/>
              <a:t> format, must be zip files</a:t>
            </a:r>
          </a:p>
          <a:p>
            <a:pPr lvl="2"/>
            <a:r>
              <a:rPr lang="en-US" sz="1400" dirty="0"/>
              <a:t>library layout</a:t>
            </a:r>
          </a:p>
          <a:p>
            <a:pPr lvl="3"/>
            <a:r>
              <a:rPr lang="en-US" sz="1200" dirty="0"/>
              <a:t>Single</a:t>
            </a:r>
            <a:endParaRPr lang="en-US" sz="1000" dirty="0"/>
          </a:p>
          <a:p>
            <a:pPr lvl="3"/>
            <a:r>
              <a:rPr lang="en-US" sz="1200" dirty="0"/>
              <a:t>Pair</a:t>
            </a:r>
            <a:endParaRPr lang="en-US" sz="1400" dirty="0"/>
          </a:p>
        </p:txBody>
      </p:sp>
      <p:sp>
        <p:nvSpPr>
          <p:cNvPr id="4" name="Google Shape;498;p54">
            <a:extLst>
              <a:ext uri="{FF2B5EF4-FFF2-40B4-BE49-F238E27FC236}">
                <a16:creationId xmlns:a16="http://schemas.microsoft.com/office/drawing/2014/main" id="{12A01FED-9B23-8FCC-6FDA-21309F93174F}"/>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pic>
        <p:nvPicPr>
          <p:cNvPr id="6" name="Picture 5" descr="A diagram of a research project&#10;&#10;Description automatically generated">
            <a:extLst>
              <a:ext uri="{FF2B5EF4-FFF2-40B4-BE49-F238E27FC236}">
                <a16:creationId xmlns:a16="http://schemas.microsoft.com/office/drawing/2014/main" id="{66CFB09D-896E-B2FF-D56E-B36EFBCD3484}"/>
              </a:ext>
            </a:extLst>
          </p:cNvPr>
          <p:cNvPicPr>
            <a:picLocks noChangeAspect="1"/>
          </p:cNvPicPr>
          <p:nvPr/>
        </p:nvPicPr>
        <p:blipFill>
          <a:blip r:embed="rId3"/>
          <a:stretch>
            <a:fillRect/>
          </a:stretch>
        </p:blipFill>
        <p:spPr>
          <a:xfrm>
            <a:off x="6649339" y="1702676"/>
            <a:ext cx="5519012" cy="3274276"/>
          </a:xfrm>
          <a:prstGeom prst="rect">
            <a:avLst/>
          </a:prstGeom>
        </p:spPr>
      </p:pic>
    </p:spTree>
    <p:extLst>
      <p:ext uri="{BB962C8B-B14F-4D97-AF65-F5344CB8AC3E}">
        <p14:creationId xmlns:p14="http://schemas.microsoft.com/office/powerpoint/2010/main" val="1010581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ADF3-111F-0C76-272C-03AB1AF34400}"/>
              </a:ext>
            </a:extLst>
          </p:cNvPr>
          <p:cNvSpPr>
            <a:spLocks noGrp="1"/>
          </p:cNvSpPr>
          <p:nvPr>
            <p:ph type="title"/>
          </p:nvPr>
        </p:nvSpPr>
        <p:spPr/>
        <p:txBody>
          <a:bodyPr/>
          <a:lstStyle/>
          <a:p>
            <a:r>
              <a:rPr lang="en-US" dirty="0"/>
              <a:t>ENA Assembly Submission</a:t>
            </a:r>
            <a:br>
              <a:rPr lang="en-US" dirty="0"/>
            </a:br>
            <a:endParaRPr lang="en-US" dirty="0"/>
          </a:p>
        </p:txBody>
      </p:sp>
      <p:sp>
        <p:nvSpPr>
          <p:cNvPr id="3" name="Text Placeholder 2">
            <a:extLst>
              <a:ext uri="{FF2B5EF4-FFF2-40B4-BE49-F238E27FC236}">
                <a16:creationId xmlns:a16="http://schemas.microsoft.com/office/drawing/2014/main" id="{9207D9E5-D805-7749-9217-8591676F27DA}"/>
              </a:ext>
            </a:extLst>
          </p:cNvPr>
          <p:cNvSpPr>
            <a:spLocks noGrp="1"/>
          </p:cNvSpPr>
          <p:nvPr>
            <p:ph type="body" idx="1"/>
          </p:nvPr>
        </p:nvSpPr>
        <p:spPr>
          <a:xfrm>
            <a:off x="527384" y="1484784"/>
            <a:ext cx="6244120" cy="4311352"/>
          </a:xfrm>
        </p:spPr>
        <p:txBody>
          <a:bodyPr/>
          <a:lstStyle/>
          <a:p>
            <a:r>
              <a:rPr lang="en-US" dirty="0"/>
              <a:t>Metadata</a:t>
            </a:r>
          </a:p>
          <a:p>
            <a:pPr marL="114300" indent="0">
              <a:buNone/>
            </a:pPr>
            <a:endParaRPr lang="en-US" dirty="0"/>
          </a:p>
          <a:p>
            <a:r>
              <a:rPr lang="en-US" dirty="0"/>
              <a:t>Data File</a:t>
            </a:r>
          </a:p>
          <a:p>
            <a:pPr lvl="1"/>
            <a:r>
              <a:rPr lang="en-US" dirty="0"/>
              <a:t>Contig</a:t>
            </a:r>
          </a:p>
          <a:p>
            <a:pPr lvl="1"/>
            <a:r>
              <a:rPr lang="en-US" dirty="0"/>
              <a:t>Scaffold</a:t>
            </a:r>
          </a:p>
          <a:p>
            <a:pPr lvl="1"/>
            <a:r>
              <a:rPr lang="en-US" dirty="0"/>
              <a:t>Chromosome</a:t>
            </a:r>
          </a:p>
          <a:p>
            <a:pPr marL="584200" lvl="1" indent="0">
              <a:buNone/>
            </a:pPr>
            <a:endParaRPr lang="en-US" dirty="0"/>
          </a:p>
          <a:p>
            <a:r>
              <a:rPr lang="en-US" dirty="0"/>
              <a:t>Accession</a:t>
            </a:r>
          </a:p>
          <a:p>
            <a:pPr lvl="1"/>
            <a:r>
              <a:rPr lang="en-US" dirty="0"/>
              <a:t>Internal use : </a:t>
            </a:r>
            <a:r>
              <a:rPr lang="en-US" dirty="0" err="1"/>
              <a:t>ERZxxxxxx</a:t>
            </a:r>
            <a:endParaRPr lang="en-US" dirty="0"/>
          </a:p>
          <a:p>
            <a:pPr lvl="1"/>
            <a:r>
              <a:rPr lang="en-US" dirty="0"/>
              <a:t>External use after publish: </a:t>
            </a:r>
            <a:r>
              <a:rPr lang="en-US" dirty="0" err="1"/>
              <a:t>GCA_xxxxxx</a:t>
            </a:r>
            <a:endParaRPr lang="en-US" dirty="0"/>
          </a:p>
          <a:p>
            <a:pPr lvl="1"/>
            <a:endParaRPr lang="en-US" dirty="0"/>
          </a:p>
        </p:txBody>
      </p:sp>
      <p:sp>
        <p:nvSpPr>
          <p:cNvPr id="4" name="Google Shape;498;p54">
            <a:extLst>
              <a:ext uri="{FF2B5EF4-FFF2-40B4-BE49-F238E27FC236}">
                <a16:creationId xmlns:a16="http://schemas.microsoft.com/office/drawing/2014/main" id="{B3E29402-BB88-5531-8696-1B2A02ED134F}"/>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pic>
        <p:nvPicPr>
          <p:cNvPr id="6" name="Picture 5" descr="A diagram of a research project&#10;&#10;Description automatically generated">
            <a:extLst>
              <a:ext uri="{FF2B5EF4-FFF2-40B4-BE49-F238E27FC236}">
                <a16:creationId xmlns:a16="http://schemas.microsoft.com/office/drawing/2014/main" id="{F738748F-FC5F-064E-9599-16C8B33DC18C}"/>
              </a:ext>
            </a:extLst>
          </p:cNvPr>
          <p:cNvPicPr>
            <a:picLocks noChangeAspect="1"/>
          </p:cNvPicPr>
          <p:nvPr/>
        </p:nvPicPr>
        <p:blipFill>
          <a:blip r:embed="rId3"/>
          <a:stretch>
            <a:fillRect/>
          </a:stretch>
        </p:blipFill>
        <p:spPr>
          <a:xfrm>
            <a:off x="6637896" y="1722319"/>
            <a:ext cx="5551251" cy="3170954"/>
          </a:xfrm>
          <a:prstGeom prst="rect">
            <a:avLst/>
          </a:prstGeom>
        </p:spPr>
      </p:pic>
    </p:spTree>
    <p:extLst>
      <p:ext uri="{BB962C8B-B14F-4D97-AF65-F5344CB8AC3E}">
        <p14:creationId xmlns:p14="http://schemas.microsoft.com/office/powerpoint/2010/main" val="111406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BAB1-B5F6-4B17-8929-B2BF9B806B20}"/>
              </a:ext>
            </a:extLst>
          </p:cNvPr>
          <p:cNvSpPr>
            <a:spLocks noGrp="1"/>
          </p:cNvSpPr>
          <p:nvPr>
            <p:ph type="title"/>
          </p:nvPr>
        </p:nvSpPr>
        <p:spPr/>
        <p:txBody>
          <a:bodyPr/>
          <a:lstStyle/>
          <a:p>
            <a:r>
              <a:rPr lang="en-US" dirty="0"/>
              <a:t>ENA Assembly Submission (cont.)</a:t>
            </a:r>
            <a:br>
              <a:rPr lang="en-US" dirty="0"/>
            </a:br>
            <a:endParaRPr lang="en-US" dirty="0"/>
          </a:p>
        </p:txBody>
      </p:sp>
      <p:sp>
        <p:nvSpPr>
          <p:cNvPr id="4" name="Google Shape;498;p54">
            <a:extLst>
              <a:ext uri="{FF2B5EF4-FFF2-40B4-BE49-F238E27FC236}">
                <a16:creationId xmlns:a16="http://schemas.microsoft.com/office/drawing/2014/main" id="{4D577871-E0EE-2681-12F7-77BB4E04E36C}"/>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FF25F77-9307-B8BF-A8D0-979185F8B84D}"/>
              </a:ext>
            </a:extLst>
          </p:cNvPr>
          <p:cNvGraphicFramePr>
            <a:graphicFrameLocks noGrp="1"/>
          </p:cNvGraphicFramePr>
          <p:nvPr>
            <p:extLst>
              <p:ext uri="{D42A27DB-BD31-4B8C-83A1-F6EECF244321}">
                <p14:modId xmlns:p14="http://schemas.microsoft.com/office/powerpoint/2010/main" val="242873903"/>
              </p:ext>
            </p:extLst>
          </p:nvPr>
        </p:nvGraphicFramePr>
        <p:xfrm>
          <a:off x="1994530" y="1253334"/>
          <a:ext cx="7659243" cy="4351332"/>
        </p:xfrm>
        <a:graphic>
          <a:graphicData uri="http://schemas.openxmlformats.org/drawingml/2006/table">
            <a:tbl>
              <a:tblPr/>
              <a:tblGrid>
                <a:gridCol w="2553081">
                  <a:extLst>
                    <a:ext uri="{9D8B030D-6E8A-4147-A177-3AD203B41FA5}">
                      <a16:colId xmlns:a16="http://schemas.microsoft.com/office/drawing/2014/main" val="736580356"/>
                    </a:ext>
                  </a:extLst>
                </a:gridCol>
                <a:gridCol w="2553081">
                  <a:extLst>
                    <a:ext uri="{9D8B030D-6E8A-4147-A177-3AD203B41FA5}">
                      <a16:colId xmlns:a16="http://schemas.microsoft.com/office/drawing/2014/main" val="2243094008"/>
                    </a:ext>
                  </a:extLst>
                </a:gridCol>
                <a:gridCol w="2553081">
                  <a:extLst>
                    <a:ext uri="{9D8B030D-6E8A-4147-A177-3AD203B41FA5}">
                      <a16:colId xmlns:a16="http://schemas.microsoft.com/office/drawing/2014/main" val="2349439307"/>
                    </a:ext>
                  </a:extLst>
                </a:gridCol>
              </a:tblGrid>
              <a:tr h="266408">
                <a:tc>
                  <a:txBody>
                    <a:bodyPr/>
                    <a:lstStyle/>
                    <a:p>
                      <a:r>
                        <a:rPr lang="en-GB" sz="1000" b="1">
                          <a:effectLst/>
                        </a:rPr>
                        <a:t>Assembly Level</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r>
                        <a:rPr lang="en-GB" sz="1000" b="1">
                          <a:effectLst/>
                        </a:rPr>
                        <a:t>File Requirements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r>
                        <a:rPr lang="en-GB" sz="1000" b="1">
                          <a:effectLst/>
                        </a:rPr>
                        <a:t>Additional Information</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94593315"/>
                  </a:ext>
                </a:extLst>
              </a:tr>
              <a:tr h="266408">
                <a:tc rowSpan="3">
                  <a:txBody>
                    <a:bodyPr/>
                    <a:lstStyle/>
                    <a:p>
                      <a:pPr fontAlgn="ctr"/>
                      <a:r>
                        <a:rPr lang="en-GB" sz="1000">
                          <a:effectLst/>
                          <a:highlight>
                            <a:srgbClr val="F3F6F6"/>
                          </a:highlight>
                        </a:rPr>
                        <a:t>Contig</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000">
                          <a:effectLst/>
                          <a:highlight>
                            <a:srgbClr val="F3F6F6"/>
                          </a:highlight>
                        </a:rPr>
                        <a:t>1 Manifest file</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000">
                          <a:effectLst/>
                          <a:highlight>
                            <a:srgbClr val="F3F6F6"/>
                          </a:highlight>
                        </a:rPr>
                        <a:t>Defines essential metadata</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677534343"/>
                  </a:ext>
                </a:extLst>
              </a:tr>
              <a:tr h="266408">
                <a:tc vMerge="1">
                  <a:txBody>
                    <a:bodyPr/>
                    <a:lstStyle/>
                    <a:p>
                      <a:endParaRPr lang="en-US"/>
                    </a:p>
                  </a:txBody>
                  <a:tcPr/>
                </a:tc>
                <a:tc>
                  <a:txBody>
                    <a:bodyPr/>
                    <a:lstStyle/>
                    <a:p>
                      <a:pPr fontAlgn="ctr"/>
                      <a:r>
                        <a:rPr lang="en-GB" sz="1000">
                          <a:effectLst/>
                        </a:rPr>
                        <a:t>0-1 FASTA files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000">
                          <a:effectLst/>
                        </a:rPr>
                        <a:t>For unannotated assemblies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115940080"/>
                  </a:ext>
                </a:extLst>
              </a:tr>
              <a:tr h="266408">
                <a:tc vMerge="1">
                  <a:txBody>
                    <a:bodyPr/>
                    <a:lstStyle/>
                    <a:p>
                      <a:endParaRPr lang="en-US"/>
                    </a:p>
                  </a:txBody>
                  <a:tcPr/>
                </a:tc>
                <a:tc>
                  <a:txBody>
                    <a:bodyPr/>
                    <a:lstStyle/>
                    <a:p>
                      <a:pPr fontAlgn="ctr"/>
                      <a:r>
                        <a:rPr lang="en-GB" sz="1000">
                          <a:effectLst/>
                          <a:highlight>
                            <a:srgbClr val="F3F6F6"/>
                          </a:highlight>
                        </a:rPr>
                        <a:t>0-1 EMBL flat files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000">
                          <a:effectLst/>
                          <a:highlight>
                            <a:srgbClr val="F3F6F6"/>
                          </a:highlight>
                        </a:rPr>
                        <a:t>For annotated assemblies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317010283"/>
                  </a:ext>
                </a:extLst>
              </a:tr>
              <a:tr h="266408">
                <a:tc rowSpan="4">
                  <a:txBody>
                    <a:bodyPr/>
                    <a:lstStyle/>
                    <a:p>
                      <a:pPr fontAlgn="ctr"/>
                      <a:r>
                        <a:rPr lang="en-GB" sz="1000" dirty="0">
                          <a:effectLst/>
                        </a:rPr>
                        <a:t>Scaffold</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000">
                          <a:effectLst/>
                        </a:rPr>
                        <a:t>1 Manifest file</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000">
                          <a:effectLst/>
                        </a:rPr>
                        <a:t>Defines essential metadata</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3351110137"/>
                  </a:ext>
                </a:extLst>
              </a:tr>
              <a:tr h="266408">
                <a:tc vMerge="1">
                  <a:txBody>
                    <a:bodyPr/>
                    <a:lstStyle/>
                    <a:p>
                      <a:endParaRPr lang="en-US"/>
                    </a:p>
                  </a:txBody>
                  <a:tcPr/>
                </a:tc>
                <a:tc>
                  <a:txBody>
                    <a:bodyPr/>
                    <a:lstStyle/>
                    <a:p>
                      <a:pPr fontAlgn="ctr"/>
                      <a:r>
                        <a:rPr lang="en-GB" sz="1000">
                          <a:effectLst/>
                          <a:highlight>
                            <a:srgbClr val="F3F6F6"/>
                          </a:highlight>
                        </a:rPr>
                        <a:t>0-1 FASTA files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000">
                          <a:effectLst/>
                          <a:highlight>
                            <a:srgbClr val="F3F6F6"/>
                          </a:highlight>
                        </a:rPr>
                        <a:t>For unannotated assemblies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265170050"/>
                  </a:ext>
                </a:extLst>
              </a:tr>
              <a:tr h="266408">
                <a:tc vMerge="1">
                  <a:txBody>
                    <a:bodyPr/>
                    <a:lstStyle/>
                    <a:p>
                      <a:endParaRPr lang="en-US"/>
                    </a:p>
                  </a:txBody>
                  <a:tcPr/>
                </a:tc>
                <a:tc>
                  <a:txBody>
                    <a:bodyPr/>
                    <a:lstStyle/>
                    <a:p>
                      <a:pPr fontAlgn="ctr"/>
                      <a:r>
                        <a:rPr lang="en-GB" sz="1000">
                          <a:effectLst/>
                        </a:rPr>
                        <a:t>0-1 EMBL flat files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000">
                          <a:effectLst/>
                        </a:rPr>
                        <a:t>For annotated assemblies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3655788377"/>
                  </a:ext>
                </a:extLst>
              </a:tr>
              <a:tr h="266408">
                <a:tc vMerge="1">
                  <a:txBody>
                    <a:bodyPr/>
                    <a:lstStyle/>
                    <a:p>
                      <a:endParaRPr lang="en-US"/>
                    </a:p>
                  </a:txBody>
                  <a:tcPr/>
                </a:tc>
                <a:tc>
                  <a:txBody>
                    <a:bodyPr/>
                    <a:lstStyle/>
                    <a:p>
                      <a:pPr fontAlgn="ctr"/>
                      <a:r>
                        <a:rPr lang="en-GB" sz="1000">
                          <a:effectLst/>
                          <a:highlight>
                            <a:srgbClr val="F3F6F6"/>
                          </a:highlight>
                        </a:rPr>
                        <a:t>0-1 AGP file</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000">
                          <a:effectLst/>
                          <a:highlight>
                            <a:srgbClr val="F3F6F6"/>
                          </a:highlight>
                        </a:rPr>
                        <a:t>For scaffold instructions from contigs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866209279"/>
                  </a:ext>
                </a:extLst>
              </a:tr>
              <a:tr h="266408">
                <a:tc rowSpan="6">
                  <a:txBody>
                    <a:bodyPr/>
                    <a:lstStyle/>
                    <a:p>
                      <a:pPr fontAlgn="ctr"/>
                      <a:r>
                        <a:rPr lang="en-GB" sz="1000">
                          <a:effectLst/>
                        </a:rPr>
                        <a:t>Chromosome</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000">
                          <a:effectLst/>
                        </a:rPr>
                        <a:t>1 Manifest file</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000">
                          <a:effectLst/>
                        </a:rPr>
                        <a:t>Defines essential metadata</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849683056"/>
                  </a:ext>
                </a:extLst>
              </a:tr>
              <a:tr h="266408">
                <a:tc vMerge="1">
                  <a:txBody>
                    <a:bodyPr/>
                    <a:lstStyle/>
                    <a:p>
                      <a:endParaRPr lang="en-US"/>
                    </a:p>
                  </a:txBody>
                  <a:tcPr/>
                </a:tc>
                <a:tc>
                  <a:txBody>
                    <a:bodyPr/>
                    <a:lstStyle/>
                    <a:p>
                      <a:pPr fontAlgn="ctr"/>
                      <a:r>
                        <a:rPr lang="en-GB" sz="1000">
                          <a:effectLst/>
                          <a:highlight>
                            <a:srgbClr val="F3F6F6"/>
                          </a:highlight>
                        </a:rPr>
                        <a:t>0-1 FASTA files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000">
                          <a:effectLst/>
                          <a:highlight>
                            <a:srgbClr val="F3F6F6"/>
                          </a:highlight>
                        </a:rPr>
                        <a:t>For unannotated assemblies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660317756"/>
                  </a:ext>
                </a:extLst>
              </a:tr>
              <a:tr h="266408">
                <a:tc vMerge="1">
                  <a:txBody>
                    <a:bodyPr/>
                    <a:lstStyle/>
                    <a:p>
                      <a:endParaRPr lang="en-US"/>
                    </a:p>
                  </a:txBody>
                  <a:tcPr/>
                </a:tc>
                <a:tc>
                  <a:txBody>
                    <a:bodyPr/>
                    <a:lstStyle/>
                    <a:p>
                      <a:pPr fontAlgn="ctr"/>
                      <a:r>
                        <a:rPr lang="en-GB" sz="1000">
                          <a:effectLst/>
                        </a:rPr>
                        <a:t>0-1 EMBL flat files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000">
                          <a:effectLst/>
                        </a:rPr>
                        <a:t>For annotated assemblies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2625356559"/>
                  </a:ext>
                </a:extLst>
              </a:tr>
              <a:tr h="421813">
                <a:tc vMerge="1">
                  <a:txBody>
                    <a:bodyPr/>
                    <a:lstStyle/>
                    <a:p>
                      <a:endParaRPr lang="en-US"/>
                    </a:p>
                  </a:txBody>
                  <a:tcPr/>
                </a:tc>
                <a:tc>
                  <a:txBody>
                    <a:bodyPr/>
                    <a:lstStyle/>
                    <a:p>
                      <a:pPr fontAlgn="ctr"/>
                      <a:r>
                        <a:rPr lang="en-GB" sz="1000">
                          <a:effectLst/>
                          <a:highlight>
                            <a:srgbClr val="F3F6F6"/>
                          </a:highlight>
                        </a:rPr>
                        <a:t>1 Chromosome list file</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000">
                          <a:effectLst/>
                          <a:highlight>
                            <a:srgbClr val="F3F6F6"/>
                          </a:highlight>
                        </a:rPr>
                        <a:t>Indicate which sequences represent which ‘chromosomes’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177462421"/>
                  </a:ext>
                </a:extLst>
              </a:tr>
              <a:tr h="421813">
                <a:tc vMerge="1">
                  <a:txBody>
                    <a:bodyPr/>
                    <a:lstStyle/>
                    <a:p>
                      <a:endParaRPr lang="en-US"/>
                    </a:p>
                  </a:txBody>
                  <a:tcPr/>
                </a:tc>
                <a:tc>
                  <a:txBody>
                    <a:bodyPr/>
                    <a:lstStyle/>
                    <a:p>
                      <a:pPr fontAlgn="ctr"/>
                      <a:r>
                        <a:rPr lang="en-GB" sz="1000">
                          <a:effectLst/>
                        </a:rPr>
                        <a:t>0-1 Unlocalised list files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000">
                          <a:effectLst/>
                        </a:rPr>
                        <a:t>For chromosomes containing unlocalised sequences</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4278950477"/>
                  </a:ext>
                </a:extLst>
              </a:tr>
              <a:tr h="577218">
                <a:tc vMerge="1">
                  <a:txBody>
                    <a:bodyPr/>
                    <a:lstStyle/>
                    <a:p>
                      <a:endParaRPr lang="en-US"/>
                    </a:p>
                  </a:txBody>
                  <a:tcPr/>
                </a:tc>
                <a:tc>
                  <a:txBody>
                    <a:bodyPr/>
                    <a:lstStyle/>
                    <a:p>
                      <a:pPr fontAlgn="ctr"/>
                      <a:r>
                        <a:rPr lang="en-GB" sz="1000">
                          <a:effectLst/>
                          <a:highlight>
                            <a:srgbClr val="F3F6F6"/>
                          </a:highlight>
                        </a:rPr>
                        <a:t>0-1 AGP file</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000" dirty="0">
                          <a:effectLst/>
                          <a:highlight>
                            <a:srgbClr val="F3F6F6"/>
                          </a:highlight>
                        </a:rPr>
                        <a:t>To submit unplaced contigs and indicate which scaffolds/contigs are assembled to form each chromosome</a:t>
                      </a:r>
                    </a:p>
                  </a:txBody>
                  <a:tcPr marL="111004" marR="111004" marT="55502" marB="5550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014128932"/>
                  </a:ext>
                </a:extLst>
              </a:tr>
            </a:tbl>
          </a:graphicData>
        </a:graphic>
      </p:graphicFrame>
      <p:sp>
        <p:nvSpPr>
          <p:cNvPr id="6" name="Rectangle 1">
            <a:extLst>
              <a:ext uri="{FF2B5EF4-FFF2-40B4-BE49-F238E27FC236}">
                <a16:creationId xmlns:a16="http://schemas.microsoft.com/office/drawing/2014/main" id="{4263D88E-F080-2551-CA2C-E55EE4EA808B}"/>
              </a:ext>
            </a:extLst>
          </p:cNvPr>
          <p:cNvSpPr>
            <a:spLocks noChangeArrowheads="1"/>
          </p:cNvSpPr>
          <p:nvPr/>
        </p:nvSpPr>
        <p:spPr bwMode="auto">
          <a:xfrm>
            <a:off x="226695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278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04A5-3AC0-B52D-80A2-826D72CA6734}"/>
              </a:ext>
            </a:extLst>
          </p:cNvPr>
          <p:cNvSpPr>
            <a:spLocks noGrp="1"/>
          </p:cNvSpPr>
          <p:nvPr>
            <p:ph type="title"/>
          </p:nvPr>
        </p:nvSpPr>
        <p:spPr/>
        <p:txBody>
          <a:bodyPr/>
          <a:lstStyle/>
          <a:p>
            <a:r>
              <a:rPr lang="en-US" dirty="0"/>
              <a:t>ENA Sequencing Annotation Submission</a:t>
            </a:r>
            <a:br>
              <a:rPr lang="en-US" dirty="0"/>
            </a:br>
            <a:endParaRPr lang="en-US" dirty="0"/>
          </a:p>
        </p:txBody>
      </p:sp>
      <p:sp>
        <p:nvSpPr>
          <p:cNvPr id="3" name="Text Placeholder 2">
            <a:extLst>
              <a:ext uri="{FF2B5EF4-FFF2-40B4-BE49-F238E27FC236}">
                <a16:creationId xmlns:a16="http://schemas.microsoft.com/office/drawing/2014/main" id="{F4E5BF06-266B-4042-40C7-D7CFAFFA9C2E}"/>
              </a:ext>
            </a:extLst>
          </p:cNvPr>
          <p:cNvSpPr>
            <a:spLocks noGrp="1"/>
          </p:cNvSpPr>
          <p:nvPr>
            <p:ph type="body" idx="1"/>
          </p:nvPr>
        </p:nvSpPr>
        <p:spPr>
          <a:xfrm>
            <a:off x="527383" y="1484784"/>
            <a:ext cx="5996985" cy="4311352"/>
          </a:xfrm>
        </p:spPr>
        <p:txBody>
          <a:bodyPr/>
          <a:lstStyle/>
          <a:p>
            <a:r>
              <a:rPr lang="en-US" dirty="0"/>
              <a:t>Accession</a:t>
            </a:r>
          </a:p>
          <a:p>
            <a:pPr lvl="1"/>
            <a:r>
              <a:rPr lang="en-US" dirty="0" err="1"/>
              <a:t>ERZxxxxxx</a:t>
            </a:r>
            <a:endParaRPr lang="en-US" dirty="0"/>
          </a:p>
          <a:p>
            <a:pPr lvl="1"/>
            <a:endParaRPr lang="en-US" dirty="0"/>
          </a:p>
          <a:p>
            <a:r>
              <a:rPr lang="en-US" dirty="0"/>
              <a:t>Metadata</a:t>
            </a:r>
          </a:p>
          <a:p>
            <a:endParaRPr lang="en-US" dirty="0"/>
          </a:p>
          <a:p>
            <a:r>
              <a:rPr lang="en-US" dirty="0"/>
              <a:t>Data Files</a:t>
            </a:r>
          </a:p>
          <a:p>
            <a:endParaRPr lang="en-US" dirty="0"/>
          </a:p>
        </p:txBody>
      </p:sp>
      <p:sp>
        <p:nvSpPr>
          <p:cNvPr id="4" name="Google Shape;498;p54">
            <a:extLst>
              <a:ext uri="{FF2B5EF4-FFF2-40B4-BE49-F238E27FC236}">
                <a16:creationId xmlns:a16="http://schemas.microsoft.com/office/drawing/2014/main" id="{C5E5B318-64B1-0663-197B-F1EBF125A917}"/>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pic>
        <p:nvPicPr>
          <p:cNvPr id="5" name="Picture 4" descr="A diagram of a research project&#10;&#10;Description automatically generated">
            <a:extLst>
              <a:ext uri="{FF2B5EF4-FFF2-40B4-BE49-F238E27FC236}">
                <a16:creationId xmlns:a16="http://schemas.microsoft.com/office/drawing/2014/main" id="{FF1BE841-C684-F28D-1CA9-70D67316496D}"/>
              </a:ext>
            </a:extLst>
          </p:cNvPr>
          <p:cNvPicPr>
            <a:picLocks noChangeAspect="1"/>
          </p:cNvPicPr>
          <p:nvPr/>
        </p:nvPicPr>
        <p:blipFill>
          <a:blip r:embed="rId3"/>
          <a:stretch>
            <a:fillRect/>
          </a:stretch>
        </p:blipFill>
        <p:spPr>
          <a:xfrm>
            <a:off x="6637896" y="1722319"/>
            <a:ext cx="5551251" cy="3170954"/>
          </a:xfrm>
          <a:prstGeom prst="rect">
            <a:avLst/>
          </a:prstGeom>
        </p:spPr>
      </p:pic>
    </p:spTree>
    <p:extLst>
      <p:ext uri="{BB962C8B-B14F-4D97-AF65-F5344CB8AC3E}">
        <p14:creationId xmlns:p14="http://schemas.microsoft.com/office/powerpoint/2010/main" val="264819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E1C7-8646-2028-E632-227A48E4E6A1}"/>
              </a:ext>
            </a:extLst>
          </p:cNvPr>
          <p:cNvSpPr>
            <a:spLocks noGrp="1"/>
          </p:cNvSpPr>
          <p:nvPr>
            <p:ph type="title"/>
          </p:nvPr>
        </p:nvSpPr>
        <p:spPr/>
        <p:txBody>
          <a:bodyPr/>
          <a:lstStyle/>
          <a:p>
            <a:r>
              <a:rPr lang="en-US" dirty="0"/>
              <a:t>ENA Sequencing Annotation Submission (cont.)</a:t>
            </a:r>
            <a:br>
              <a:rPr lang="en-US" dirty="0"/>
            </a:br>
            <a:endParaRPr lang="en-US" dirty="0"/>
          </a:p>
        </p:txBody>
      </p:sp>
      <p:graphicFrame>
        <p:nvGraphicFramePr>
          <p:cNvPr id="4" name="Table 3">
            <a:extLst>
              <a:ext uri="{FF2B5EF4-FFF2-40B4-BE49-F238E27FC236}">
                <a16:creationId xmlns:a16="http://schemas.microsoft.com/office/drawing/2014/main" id="{2899D98D-305C-C2AB-E1C6-3A80D3BA9E68}"/>
              </a:ext>
            </a:extLst>
          </p:cNvPr>
          <p:cNvGraphicFramePr>
            <a:graphicFrameLocks noGrp="1"/>
          </p:cNvGraphicFramePr>
          <p:nvPr>
            <p:extLst>
              <p:ext uri="{D42A27DB-BD31-4B8C-83A1-F6EECF244321}">
                <p14:modId xmlns:p14="http://schemas.microsoft.com/office/powerpoint/2010/main" val="1359743466"/>
              </p:ext>
            </p:extLst>
          </p:nvPr>
        </p:nvGraphicFramePr>
        <p:xfrm>
          <a:off x="685752" y="1481898"/>
          <a:ext cx="10425080" cy="2186688"/>
        </p:xfrm>
        <a:graphic>
          <a:graphicData uri="http://schemas.openxmlformats.org/drawingml/2006/table">
            <a:tbl>
              <a:tblPr/>
              <a:tblGrid>
                <a:gridCol w="2606270">
                  <a:extLst>
                    <a:ext uri="{9D8B030D-6E8A-4147-A177-3AD203B41FA5}">
                      <a16:colId xmlns:a16="http://schemas.microsoft.com/office/drawing/2014/main" val="3541083036"/>
                    </a:ext>
                  </a:extLst>
                </a:gridCol>
                <a:gridCol w="2606270">
                  <a:extLst>
                    <a:ext uri="{9D8B030D-6E8A-4147-A177-3AD203B41FA5}">
                      <a16:colId xmlns:a16="http://schemas.microsoft.com/office/drawing/2014/main" val="3483958665"/>
                    </a:ext>
                  </a:extLst>
                </a:gridCol>
                <a:gridCol w="2606270">
                  <a:extLst>
                    <a:ext uri="{9D8B030D-6E8A-4147-A177-3AD203B41FA5}">
                      <a16:colId xmlns:a16="http://schemas.microsoft.com/office/drawing/2014/main" val="265852761"/>
                    </a:ext>
                  </a:extLst>
                </a:gridCol>
                <a:gridCol w="2606270">
                  <a:extLst>
                    <a:ext uri="{9D8B030D-6E8A-4147-A177-3AD203B41FA5}">
                      <a16:colId xmlns:a16="http://schemas.microsoft.com/office/drawing/2014/main" val="1346262506"/>
                    </a:ext>
                  </a:extLst>
                </a:gridCol>
              </a:tblGrid>
              <a:tr h="362611">
                <a:tc>
                  <a:txBody>
                    <a:bodyPr/>
                    <a:lstStyle/>
                    <a:p>
                      <a:r>
                        <a:rPr lang="en-GB" sz="1400" b="1">
                          <a:effectLst/>
                        </a:rPr>
                        <a:t>Analysis Type</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r>
                        <a:rPr lang="en-GB" sz="1400" b="1">
                          <a:effectLst/>
                        </a:rPr>
                        <a:t>File Group Name</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r>
                        <a:rPr lang="en-GB" sz="1400" b="1">
                          <a:effectLst/>
                        </a:rPr>
                        <a:t>File Format</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r>
                        <a:rPr lang="en-GB" sz="1400" b="1">
                          <a:effectLst/>
                        </a:rPr>
                        <a:t>Allowed Quantity</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3135912428"/>
                  </a:ext>
                </a:extLst>
              </a:tr>
              <a:tr h="362611">
                <a:tc rowSpan="5">
                  <a:txBody>
                    <a:bodyPr/>
                    <a:lstStyle/>
                    <a:p>
                      <a:pPr fontAlgn="ctr"/>
                      <a:r>
                        <a:rPr lang="en-GB" sz="1400">
                          <a:effectLst/>
                          <a:highlight>
                            <a:srgbClr val="F3F6F6"/>
                          </a:highlight>
                        </a:rPr>
                        <a:t>Sequence Annotation</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400">
                          <a:effectLst/>
                          <a:highlight>
                            <a:srgbClr val="F3F6F6"/>
                          </a:highlight>
                        </a:rPr>
                        <a:t>Sequence Methylation</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400">
                          <a:effectLst/>
                          <a:highlight>
                            <a:srgbClr val="F3F6F6"/>
                          </a:highlight>
                        </a:rPr>
                        <a:t>TAB</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400" dirty="0">
                          <a:effectLst/>
                          <a:highlight>
                            <a:srgbClr val="F3F6F6"/>
                          </a:highlight>
                        </a:rPr>
                        <a:t>0-2</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404708472"/>
                  </a:ext>
                </a:extLst>
              </a:tr>
              <a:tr h="362611">
                <a:tc vMerge="1">
                  <a:txBody>
                    <a:bodyPr/>
                    <a:lstStyle/>
                    <a:p>
                      <a:endParaRPr lang="en-US"/>
                    </a:p>
                  </a:txBody>
                  <a:tcPr/>
                </a:tc>
                <a:tc>
                  <a:txBody>
                    <a:bodyPr/>
                    <a:lstStyle/>
                    <a:p>
                      <a:pPr fontAlgn="ctr"/>
                      <a:r>
                        <a:rPr lang="en-GB" sz="1400">
                          <a:effectLst/>
                        </a:rPr>
                        <a:t>Single TAB</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400">
                          <a:effectLst/>
                        </a:rPr>
                        <a:t>TAB</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400">
                          <a:effectLst/>
                        </a:rPr>
                        <a:t>1</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3667524398"/>
                  </a:ext>
                </a:extLst>
              </a:tr>
              <a:tr h="362611">
                <a:tc vMerge="1">
                  <a:txBody>
                    <a:bodyPr/>
                    <a:lstStyle/>
                    <a:p>
                      <a:endParaRPr lang="en-US"/>
                    </a:p>
                  </a:txBody>
                  <a:tcPr/>
                </a:tc>
                <a:tc>
                  <a:txBody>
                    <a:bodyPr/>
                    <a:lstStyle/>
                    <a:p>
                      <a:pPr fontAlgn="ctr"/>
                      <a:r>
                        <a:rPr lang="en-GB" sz="1400">
                          <a:effectLst/>
                          <a:highlight>
                            <a:srgbClr val="F3F6F6"/>
                          </a:highlight>
                        </a:rPr>
                        <a:t>Single FASTA</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400">
                          <a:effectLst/>
                          <a:highlight>
                            <a:srgbClr val="F3F6F6"/>
                          </a:highlight>
                        </a:rPr>
                        <a:t>FASTA</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400">
                          <a:effectLst/>
                          <a:highlight>
                            <a:srgbClr val="F3F6F6"/>
                          </a:highlight>
                        </a:rPr>
                        <a:t>1</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422798968"/>
                  </a:ext>
                </a:extLst>
              </a:tr>
              <a:tr h="362611">
                <a:tc vMerge="1">
                  <a:txBody>
                    <a:bodyPr/>
                    <a:lstStyle/>
                    <a:p>
                      <a:endParaRPr lang="en-US"/>
                    </a:p>
                  </a:txBody>
                  <a:tcPr/>
                </a:tc>
                <a:tc>
                  <a:txBody>
                    <a:bodyPr/>
                    <a:lstStyle/>
                    <a:p>
                      <a:pPr fontAlgn="ctr"/>
                      <a:r>
                        <a:rPr lang="en-GB" sz="1400">
                          <a:effectLst/>
                        </a:rPr>
                        <a:t>Single BED</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400" dirty="0">
                          <a:effectLst/>
                        </a:rPr>
                        <a:t>BED</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tc>
                  <a:txBody>
                    <a:bodyPr/>
                    <a:lstStyle/>
                    <a:p>
                      <a:pPr fontAlgn="ctr"/>
                      <a:r>
                        <a:rPr lang="en-GB" sz="1400" dirty="0">
                          <a:effectLst/>
                        </a:rPr>
                        <a:t>1</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noFill/>
                  </a:tcPr>
                </a:tc>
                <a:extLst>
                  <a:ext uri="{0D108BD9-81ED-4DB2-BD59-A6C34878D82A}">
                    <a16:rowId xmlns:a16="http://schemas.microsoft.com/office/drawing/2014/main" val="3802212795"/>
                  </a:ext>
                </a:extLst>
              </a:tr>
              <a:tr h="362611">
                <a:tc vMerge="1">
                  <a:txBody>
                    <a:bodyPr/>
                    <a:lstStyle/>
                    <a:p>
                      <a:endParaRPr lang="en-US"/>
                    </a:p>
                  </a:txBody>
                  <a:tcPr/>
                </a:tc>
                <a:tc>
                  <a:txBody>
                    <a:bodyPr/>
                    <a:lstStyle/>
                    <a:p>
                      <a:pPr fontAlgn="ctr"/>
                      <a:r>
                        <a:rPr lang="en-GB" sz="1400">
                          <a:effectLst/>
                          <a:highlight>
                            <a:srgbClr val="F3F6F6"/>
                          </a:highlight>
                        </a:rPr>
                        <a:t>Single GFF</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400">
                          <a:effectLst/>
                          <a:highlight>
                            <a:srgbClr val="F3F6F6"/>
                          </a:highlight>
                        </a:rPr>
                        <a:t>GFF</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GB" sz="1400" dirty="0">
                          <a:effectLst/>
                          <a:highlight>
                            <a:srgbClr val="F3F6F6"/>
                          </a:highlight>
                        </a:rPr>
                        <a:t>1</a:t>
                      </a:r>
                    </a:p>
                  </a:txBody>
                  <a:tcPr marL="151088" marR="151088" marT="75544" marB="755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571810253"/>
                  </a:ext>
                </a:extLst>
              </a:tr>
            </a:tbl>
          </a:graphicData>
        </a:graphic>
      </p:graphicFrame>
      <p:sp>
        <p:nvSpPr>
          <p:cNvPr id="6" name="Google Shape;498;p54">
            <a:extLst>
              <a:ext uri="{FF2B5EF4-FFF2-40B4-BE49-F238E27FC236}">
                <a16:creationId xmlns:a16="http://schemas.microsoft.com/office/drawing/2014/main" id="{1C3C0E91-F272-0FCB-CFFB-7F1C7A50FB5D}"/>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spTree>
    <p:extLst>
      <p:ext uri="{BB962C8B-B14F-4D97-AF65-F5344CB8AC3E}">
        <p14:creationId xmlns:p14="http://schemas.microsoft.com/office/powerpoint/2010/main" val="1446369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17BF-FACE-55FE-EAD1-04CC3C3E8A6A}"/>
              </a:ext>
            </a:extLst>
          </p:cNvPr>
          <p:cNvSpPr>
            <a:spLocks noGrp="1"/>
          </p:cNvSpPr>
          <p:nvPr>
            <p:ph type="title"/>
          </p:nvPr>
        </p:nvSpPr>
        <p:spPr/>
        <p:txBody>
          <a:bodyPr/>
          <a:lstStyle/>
          <a:p>
            <a:r>
              <a:rPr lang="en-US" dirty="0"/>
              <a:t>ENA Locus Tag Prefix</a:t>
            </a:r>
            <a:br>
              <a:rPr lang="en-US" dirty="0"/>
            </a:br>
            <a:endParaRPr lang="en-US" dirty="0"/>
          </a:p>
        </p:txBody>
      </p:sp>
      <p:sp>
        <p:nvSpPr>
          <p:cNvPr id="3" name="Text Placeholder 2">
            <a:extLst>
              <a:ext uri="{FF2B5EF4-FFF2-40B4-BE49-F238E27FC236}">
                <a16:creationId xmlns:a16="http://schemas.microsoft.com/office/drawing/2014/main" id="{75FA6E00-39CB-A426-0002-E402004DF90E}"/>
              </a:ext>
            </a:extLst>
          </p:cNvPr>
          <p:cNvSpPr>
            <a:spLocks noGrp="1"/>
          </p:cNvSpPr>
          <p:nvPr>
            <p:ph type="body" idx="1"/>
          </p:nvPr>
        </p:nvSpPr>
        <p:spPr/>
        <p:txBody>
          <a:bodyPr/>
          <a:lstStyle/>
          <a:p>
            <a:r>
              <a:rPr lang="en-US" dirty="0"/>
              <a:t>Register it at least 24 hours before submitting the annotated assembly</a:t>
            </a:r>
          </a:p>
          <a:p>
            <a:endParaRPr lang="en-US" dirty="0"/>
          </a:p>
          <a:p>
            <a:r>
              <a:rPr lang="en-US" dirty="0"/>
              <a:t>It is unique in ENA projects</a:t>
            </a:r>
          </a:p>
          <a:p>
            <a:endParaRPr lang="en-US" dirty="0"/>
          </a:p>
          <a:p>
            <a:r>
              <a:rPr lang="en-US" dirty="0"/>
              <a:t>Format:</a:t>
            </a:r>
          </a:p>
          <a:p>
            <a:pPr lvl="1">
              <a:buFont typeface="Arial" panose="020B0604020202020204" pitchFamily="34" charset="0"/>
              <a:buChar char="•"/>
            </a:pPr>
            <a:r>
              <a:rPr lang="en-GB" b="0" i="0" dirty="0">
                <a:solidFill>
                  <a:srgbClr val="404040"/>
                </a:solidFill>
                <a:effectLst/>
                <a:highlight>
                  <a:srgbClr val="FCFCFC"/>
                </a:highlight>
                <a:latin typeface="Lato" panose="020F0502020204030203" pitchFamily="34" charset="0"/>
              </a:rPr>
              <a:t>Must begin with a letter</a:t>
            </a:r>
          </a:p>
          <a:p>
            <a:pPr lvl="1">
              <a:buFont typeface="Arial" panose="020B0604020202020204" pitchFamily="34" charset="0"/>
              <a:buChar char="•"/>
            </a:pPr>
            <a:r>
              <a:rPr lang="en-GB" b="0" i="0" dirty="0">
                <a:solidFill>
                  <a:srgbClr val="404040"/>
                </a:solidFill>
                <a:effectLst/>
                <a:highlight>
                  <a:srgbClr val="FCFCFC"/>
                </a:highlight>
                <a:latin typeface="Lato" panose="020F0502020204030203" pitchFamily="34" charset="0"/>
              </a:rPr>
              <a:t>All letters must be upper case</a:t>
            </a:r>
          </a:p>
          <a:p>
            <a:pPr lvl="1">
              <a:buFont typeface="Arial" panose="020B0604020202020204" pitchFamily="34" charset="0"/>
              <a:buChar char="•"/>
            </a:pPr>
            <a:r>
              <a:rPr lang="en-GB" b="0" i="0" dirty="0">
                <a:solidFill>
                  <a:srgbClr val="404040"/>
                </a:solidFill>
                <a:effectLst/>
                <a:highlight>
                  <a:srgbClr val="FCFCFC"/>
                </a:highlight>
                <a:latin typeface="Lato" panose="020F0502020204030203" pitchFamily="34" charset="0"/>
              </a:rPr>
              <a:t>Must from 3 to 12 characters in length</a:t>
            </a:r>
          </a:p>
          <a:p>
            <a:pPr lvl="1">
              <a:buFont typeface="Arial" panose="020B0604020202020204" pitchFamily="34" charset="0"/>
              <a:buChar char="•"/>
            </a:pPr>
            <a:r>
              <a:rPr lang="en-GB" b="0" i="0" dirty="0">
                <a:solidFill>
                  <a:srgbClr val="404040"/>
                </a:solidFill>
                <a:effectLst/>
                <a:highlight>
                  <a:srgbClr val="FCFCFC"/>
                </a:highlight>
                <a:latin typeface="Lato" panose="020F0502020204030203" pitchFamily="34" charset="0"/>
              </a:rPr>
              <a:t>All characters must be alphanumeric with no diacritics and none such as -_*</a:t>
            </a:r>
          </a:p>
          <a:p>
            <a:pPr lvl="1"/>
            <a:endParaRPr lang="en-US" dirty="0"/>
          </a:p>
        </p:txBody>
      </p:sp>
      <p:sp>
        <p:nvSpPr>
          <p:cNvPr id="4" name="Google Shape;498;p54">
            <a:extLst>
              <a:ext uri="{FF2B5EF4-FFF2-40B4-BE49-F238E27FC236}">
                <a16:creationId xmlns:a16="http://schemas.microsoft.com/office/drawing/2014/main" id="{8DD08C8A-D324-7261-3DF5-F9955B087205}"/>
              </a:ext>
            </a:extLst>
          </p:cNvPr>
          <p:cNvSpPr/>
          <p:nvPr/>
        </p:nvSpPr>
        <p:spPr>
          <a:xfrm>
            <a:off x="581716" y="812469"/>
            <a:ext cx="422400" cy="45600"/>
          </a:xfrm>
          <a:prstGeom prst="rect">
            <a:avLst/>
          </a:prstGeom>
          <a:solidFill>
            <a:srgbClr val="C61F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4E515A"/>
              </a:solidFill>
              <a:latin typeface="Calibri"/>
              <a:ea typeface="Calibri"/>
              <a:cs typeface="Calibri"/>
              <a:sym typeface="Calibri"/>
            </a:endParaRPr>
          </a:p>
        </p:txBody>
      </p:sp>
    </p:spTree>
    <p:extLst>
      <p:ext uri="{BB962C8B-B14F-4D97-AF65-F5344CB8AC3E}">
        <p14:creationId xmlns:p14="http://schemas.microsoft.com/office/powerpoint/2010/main" val="28717703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9876</TotalTime>
  <Words>1304</Words>
  <Application>Microsoft Macintosh PowerPoint</Application>
  <PresentationFormat>Widescreen</PresentationFormat>
  <Paragraphs>282</Paragraphs>
  <Slides>22</Slides>
  <Notes>18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8" baseType="lpstr">
      <vt:lpstr>Calibri</vt:lpstr>
      <vt:lpstr>Roboto</vt:lpstr>
      <vt:lpstr>Arial</vt:lpstr>
      <vt:lpstr>Lato</vt:lpstr>
      <vt:lpstr>Office Theme</vt:lpstr>
      <vt:lpstr>Microsoft Excel Worksheet</vt:lpstr>
      <vt:lpstr>Collaborative OPen Omics (COPO) Project: Leveraging COPO to submit READ / Assembly / Sequencing Annotation data to ENA and get data published</vt:lpstr>
      <vt:lpstr>Overview</vt:lpstr>
      <vt:lpstr>Data Broker </vt:lpstr>
      <vt:lpstr>ENA READ Submission </vt:lpstr>
      <vt:lpstr>ENA Assembly Submission </vt:lpstr>
      <vt:lpstr>ENA Assembly Submission (cont.) </vt:lpstr>
      <vt:lpstr>ENA Sequencing Annotation Submission </vt:lpstr>
      <vt:lpstr>ENA Sequencing Annotation Submission (cont.) </vt:lpstr>
      <vt:lpstr>ENA Locus Tag Prefix </vt:lpstr>
      <vt:lpstr>COPO Handles Data Files </vt:lpstr>
      <vt:lpstr>COPO Handles READ </vt:lpstr>
      <vt:lpstr>COPO Handles READ (cont.)</vt:lpstr>
      <vt:lpstr>COPO Handles READ (cont.) </vt:lpstr>
      <vt:lpstr>COPO Handles Assembly</vt:lpstr>
      <vt:lpstr>COPO Handles Sequencing Annotation </vt:lpstr>
      <vt:lpstr>COPO Handles ENA Locus Tag Prefix </vt:lpstr>
      <vt:lpstr>COPO Handles ENA Project Publish </vt:lpstr>
      <vt:lpstr>Best Practices</vt:lpstr>
      <vt:lpstr>Challenge </vt:lpstr>
      <vt:lpstr>Future tasks </vt:lpstr>
      <vt:lpstr>Need to submit data to ENA?</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Advancing Biodiversity Research: The Evolution of Collaborative OPen Omics (COPO) Project</dc:title>
  <cp:lastModifiedBy>Debby Ku (EI)</cp:lastModifiedBy>
  <cp:revision>7</cp:revision>
  <dcterms:modified xsi:type="dcterms:W3CDTF">2024-05-14T10:52:36Z</dcterms:modified>
</cp:coreProperties>
</file>